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7.xml" ContentType="application/vnd.openxmlformats-officedocument.presentationml.notesSlide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authors.xml" ContentType="application/vnd.ms-powerpoint.authors+xml"/>
  <Override PartName="/ppt/handoutMasters/handoutMaster1.xml" ContentType="application/vnd.openxmlformats-officedocument.presentationml.handoutMaster+xml"/>
  <Override PartName="/ppt/theme/theme3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  <Override PartName="/ppt/tags/tag4.xml" ContentType="application/vnd.openxmlformats-officedocument.presentationml.tags+xml"/>
  <Override PartName="/ppt/tags/tag3.xml" ContentType="application/vnd.openxmlformats-officedocument.presentationml.tags+xml"/>
  <Override PartName="/ppt/tags/tag2.xml" ContentType="application/vnd.openxmlformats-officedocument.presentationml.tags+xml"/>
  <Override PartName="/ppt/tags/tag1.xml" ContentType="application/vnd.openxmlformats-officedocument.presentationml.tags+xml"/>
  <Override PartName="/docProps/custom.xml" ContentType="application/vnd.openxmlformats-officedocument.custom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4850" r:id="rId1"/>
  </p:sldMasterIdLst>
  <p:notesMasterIdLst>
    <p:notesMasterId r:id="rId28"/>
  </p:notesMasterIdLst>
  <p:handoutMasterIdLst>
    <p:handoutMasterId r:id="rId29"/>
  </p:handoutMasterIdLst>
  <p:sldIdLst>
    <p:sldId id="1719" r:id="rId2"/>
    <p:sldId id="1660" r:id="rId3"/>
    <p:sldId id="2250" r:id="rId4"/>
    <p:sldId id="2147376830" r:id="rId5"/>
    <p:sldId id="1890" r:id="rId6"/>
    <p:sldId id="2251" r:id="rId7"/>
    <p:sldId id="2252" r:id="rId8"/>
    <p:sldId id="2253" r:id="rId9"/>
    <p:sldId id="2254" r:id="rId10"/>
    <p:sldId id="2255" r:id="rId11"/>
    <p:sldId id="2256" r:id="rId12"/>
    <p:sldId id="2238" r:id="rId13"/>
    <p:sldId id="2257" r:id="rId14"/>
    <p:sldId id="2237" r:id="rId15"/>
    <p:sldId id="2258" r:id="rId16"/>
    <p:sldId id="2259" r:id="rId17"/>
    <p:sldId id="1906" r:id="rId18"/>
    <p:sldId id="1861" r:id="rId19"/>
    <p:sldId id="1907" r:id="rId20"/>
    <p:sldId id="2264" r:id="rId21"/>
    <p:sldId id="1895" r:id="rId22"/>
    <p:sldId id="2265" r:id="rId23"/>
    <p:sldId id="2267" r:id="rId24"/>
    <p:sldId id="2268" r:id="rId25"/>
    <p:sldId id="2261" r:id="rId26"/>
    <p:sldId id="2260" r:id="rId27"/>
  </p:sldIdLst>
  <p:sldSz cx="12192000" cy="6858000"/>
  <p:notesSz cx="6858000" cy="9144000"/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White Template" id="{A073DAE3-B461-442F-A3D3-6642BD875E45}">
          <p14:sldIdLst>
            <p14:sldId id="1719"/>
            <p14:sldId id="1660"/>
            <p14:sldId id="2250"/>
            <p14:sldId id="2147376830"/>
            <p14:sldId id="1890"/>
            <p14:sldId id="2251"/>
            <p14:sldId id="2252"/>
            <p14:sldId id="2253"/>
            <p14:sldId id="2254"/>
            <p14:sldId id="2255"/>
            <p14:sldId id="2256"/>
            <p14:sldId id="2238"/>
            <p14:sldId id="2257"/>
            <p14:sldId id="2237"/>
            <p14:sldId id="2258"/>
            <p14:sldId id="2259"/>
            <p14:sldId id="1906"/>
            <p14:sldId id="1861"/>
            <p14:sldId id="1907"/>
            <p14:sldId id="2264"/>
            <p14:sldId id="1895"/>
            <p14:sldId id="2265"/>
            <p14:sldId id="2267"/>
            <p14:sldId id="2268"/>
            <p14:sldId id="2261"/>
            <p14:sldId id="226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B3E4"/>
    <a:srgbClr val="F67C11"/>
    <a:srgbClr val="FFFFFF"/>
    <a:srgbClr val="243A5E"/>
    <a:srgbClr val="D0DAF1"/>
    <a:srgbClr val="0078D4"/>
    <a:srgbClr val="1A1A1A"/>
    <a:srgbClr val="00BCF2"/>
    <a:srgbClr val="40CDF5"/>
    <a:srgbClr val="40587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632"/>
    <p:restoredTop sz="68396" autoAdjust="0"/>
  </p:normalViewPr>
  <p:slideViewPr>
    <p:cSldViewPr snapToGrid="0">
      <p:cViewPr varScale="1">
        <p:scale>
          <a:sx n="84" d="100"/>
          <a:sy n="84" d="100"/>
        </p:scale>
        <p:origin x="19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240" d="100"/>
          <a:sy n="240" d="100"/>
        </p:scale>
        <p:origin x="534" y="-473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38" Type="http://schemas.openxmlformats.org/officeDocument/2006/relationships/customXml" Target="../customXml/item3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37" Type="http://schemas.openxmlformats.org/officeDocument/2006/relationships/customXml" Target="../customXml/item2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customXml" Target="../customXml/item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commentAuthors" Target="commentAuthors.xml"/><Relationship Id="rId35" Type="http://schemas.microsoft.com/office/2018/10/relationships/authors" Target="author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3B7DDC-611C-4FBE-B231-07AA3559C3B4}" type="datetime8">
              <a:rPr lang="en-US" smtClean="0">
                <a:latin typeface="Segoe UI" pitchFamily="34" charset="0"/>
              </a:rPr>
              <a:t>8/16/24 9:17 AM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EA97CD4C-B3D8-4975-AE7D-A9A9ABAD507A}" type="datetime8">
              <a:rPr lang="en-US" smtClean="0"/>
              <a:t>8/16/24 9:17 AM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900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07B6BB1E-13C5-4C20-BF2D-887D6039BCEF}" type="datetime8">
              <a:rPr lang="en-US" smtClean="0"/>
              <a:t>8/16/24 9:17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03959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EA97CD4C-B3D8-4975-AE7D-A9A9ABAD507A}" type="datetime8">
              <a:rPr lang="en-US" smtClean="0"/>
              <a:t>8/16/24 9:17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00926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IE" sz="2800" b="0" i="0" u="none" strike="noStrike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https://</a:t>
            </a:r>
            <a:r>
              <a:rPr lang="en-IE" sz="2800" b="0" i="0" u="none" strike="noStrike" kern="1200" dirty="0" err="1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learn.microsoft.com</a:t>
            </a:r>
            <a:r>
              <a:rPr lang="en-IE" sz="2800" b="0" i="0" u="none" strike="noStrike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/training/modules/describe-cloud-compute/5-define-cloud-models</a:t>
            </a:r>
          </a:p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sz="2800" dirty="0"/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Owned and operated by the organization that uses cloud resources. 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Organizations create a cloud environment in their datacenter.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Self-service access to compute resources provided to users within the organization. 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Organizations are responsible for operating the services they provide.</a:t>
            </a:r>
          </a:p>
          <a:p>
            <a:endParaRPr lang="en-IE" sz="900" b="0" i="0" u="none" strike="noStrike" kern="1200" dirty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5C8F1E90-FAC7-4AC5-A8B0-B39F5EEB76F6}" type="datetime8">
              <a:rPr lang="en-US" smtClean="0"/>
              <a:t>8/16/24 9:17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85237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r>
              <a:rPr lang="en-IE" sz="900" b="0" i="0" u="none" strike="noStrike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https://learn.microsoft.com/training/modules/describe-cloud-compute/5-define-cloud-models</a:t>
            </a:r>
          </a:p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endParaRPr lang="en-IE" sz="900" b="0" i="0" u="none" strike="noStrike" kern="1200" dirty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endParaRPr lang="en-US" sz="900" b="0" i="0" u="none" strike="noStrike" kern="1200" dirty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r>
              <a:rPr lang="en-US" sz="900" b="0" i="0" u="none" strike="noStrike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What are public, private, and hybrid clouds? - https://azure.microsoft.com/resources/cloud-computing-dictionary/what-are-private-public-hybrid-clouds/</a:t>
            </a:r>
          </a:p>
          <a:p>
            <a:endParaRPr lang="en-US" sz="900" b="0" i="0" u="none" strike="noStrike" kern="1200" dirty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endParaRPr lang="en-IE" sz="900" b="0" i="0" u="none" strike="noStrike" kern="1200" dirty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60C68561-265A-4CFA-82C0-8F6741715024}" type="datetime8">
              <a:rPr lang="en-US" smtClean="0"/>
              <a:t>8/16/24 9:17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4728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r>
              <a:rPr lang="en-IE" sz="1100" b="0" i="0" u="none" strike="noStrike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https://learn.microsoft.com/training/modules/describe-cloud-compute/5-define-cloud-models</a:t>
            </a:r>
          </a:p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endParaRPr lang="en-IE" sz="1100" b="0" i="0" u="none" strike="noStrike" kern="1200" dirty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Hybrid cloud models have the following characteristics: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Resource location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Specific resources are run or used in a public cloud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―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others are run or used in a private cloud.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Cost and efficiency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Hybrid cloud models allow an organization to leverage some of the benefits of cost, efficiency, and scale that are available with a public cloud model.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Control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Organizations retain management control in private clouds.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Skills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Technical skills are still required to maintain the private cloud and ensure both cloud models can operate together.</a:t>
            </a:r>
          </a:p>
          <a:p>
            <a:pPr algn="l"/>
            <a:endParaRPr lang="en-US" sz="1100" b="0" i="0" dirty="0">
              <a:effectLst/>
              <a:latin typeface="Segoe UI" panose="020B0502040204020203" pitchFamily="34" charset="0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1BA94334-184A-4297-981D-5507F1100F3B}" type="datetime8">
              <a:rPr lang="en-US" smtClean="0"/>
              <a:t>8/16/24 9:17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86820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https://learn.microsoft.com/training/modules/describe-cloud-service-types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F87927B4-1FF0-49E0-8286-ACBCEB1E77F0}" type="datetime8">
              <a:rPr lang="en-US" smtClean="0"/>
              <a:t>8/16/24 9:17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09818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EA97CD4C-B3D8-4975-AE7D-A9A9ABAD507A}" type="datetime8">
              <a:rPr lang="en-US" smtClean="0"/>
              <a:t>8/16/24 9:17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74326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FDD834-91E9-4D0F-AEEC-6663903FA8A9}" type="datetime8">
              <a:rPr lang="en-US" smtClean="0"/>
              <a:t>8/16/24 9:17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10896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EA97CD4C-B3D8-4975-AE7D-A9A9ABAD507A}" type="datetime8">
              <a:rPr lang="en-US" smtClean="0"/>
              <a:t>8/16/24 9:17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03667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BDA5498-1BA8-42E2-BF24-970D535CD7E7}" type="datetime8">
              <a:rPr lang="en-US" smtClean="0"/>
              <a:t>8/16/24 9:17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70025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EA97CD4C-B3D8-4975-AE7D-A9A9ABAD507A}" type="datetime8">
              <a:rPr lang="en-US" smtClean="0"/>
              <a:t>8/16/24 9:17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4151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EA97CD4C-B3D8-4975-AE7D-A9A9ABAD507A}" type="datetime8">
              <a:rPr lang="en-US" smtClean="0"/>
              <a:t>8/16/24 9:17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30075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EA97CD4C-B3D8-4975-AE7D-A9A9ABAD507A}" type="datetime8">
              <a:rPr lang="en-US" smtClean="0"/>
              <a:t>8/16/24 9:17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6596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8F9F4A0-DD58-4485-9D2F-20D7F3CFB8C4}" type="datetime8">
              <a:rPr lang="en-US" smtClean="0"/>
              <a:t>8/16/24 9:17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56165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https://learn.microsoft.com/training/modules/describe-benefits-use-cloud-services/1-introduction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6A8E48D-2DCC-4B13-96FE-FEB9FB4C87D4}" type="datetime8">
              <a:rPr lang="en-US" smtClean="0"/>
              <a:t>8/16/24 9:17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61926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4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B334D90-2717-2269-E486-F1900244A6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7B930E7F-5B91-31B0-B67D-DB8C41E881C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E21C31D-925C-53B5-2E40-C54FF245B4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9912" y="3429000"/>
            <a:ext cx="5686955" cy="123110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b="0" i="0" spc="-5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</a:t>
            </a:r>
            <a:br>
              <a:rPr lang="en-US"/>
            </a:br>
            <a:r>
              <a:rPr lang="en-US"/>
              <a:t>presentation title 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1DDA2A08-4E66-0E3E-D138-C376487FF5F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56150" y="6446520"/>
            <a:ext cx="1645920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5" name="Footer Placeholder 10">
            <a:extLst>
              <a:ext uri="{FF2B5EF4-FFF2-40B4-BE49-F238E27FC236}">
                <a16:creationId xmlns:a16="http://schemas.microsoft.com/office/drawing/2014/main" id="{44253EDB-56F0-1036-A65B-02ABC067A9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1745129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10">
            <a:extLst>
              <a:ext uri="{FF2B5EF4-FFF2-40B4-BE49-F238E27FC236}">
                <a16:creationId xmlns:a16="http://schemas.microsoft.com/office/drawing/2014/main" id="{AE09A77D-BE61-2556-4E7D-60B0A94FD8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56100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  <p:sp>
        <p:nvSpPr>
          <p:cNvPr id="6" name="Rectangle: Single Corner Rounded 5">
            <a:extLst>
              <a:ext uri="{FF2B5EF4-FFF2-40B4-BE49-F238E27FC236}">
                <a16:creationId xmlns:a16="http://schemas.microsoft.com/office/drawing/2014/main" id="{A02CAEB8-26C8-4DCC-A205-1958858BB2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-1" y="1913466"/>
            <a:ext cx="3121026" cy="4944533"/>
          </a:xfrm>
          <a:prstGeom prst="round1Rect">
            <a:avLst>
              <a:gd name="adj" fmla="val 6737"/>
            </a:avLst>
          </a:prstGeom>
          <a:solidFill>
            <a:srgbClr val="F4F3F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5B1C1BF3-6AA8-9E3D-6C13-9D294A95EC9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6039" y="1926472"/>
            <a:ext cx="5364224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CB36A2A5-3D3D-6672-23D6-32211E5333A2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4358229" y="2578100"/>
            <a:ext cx="5361973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C4A355BE-EC00-02A7-CF83-86D8F4D79CE5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588263" y="2542117"/>
            <a:ext cx="2027938" cy="492443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6040225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arn Clickdown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E890A9B-98DE-E407-1677-225E1CB27E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887" y="0"/>
            <a:ext cx="6891565" cy="68580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Rectangle: Top Corners Rounded 1">
            <a:extLst>
              <a:ext uri="{FF2B5EF4-FFF2-40B4-BE49-F238E27FC236}">
                <a16:creationId xmlns:a16="http://schemas.microsoft.com/office/drawing/2014/main" id="{960FA2C5-0F45-1F96-1312-4AD6040603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6200000" flipH="1">
            <a:off x="7958667" y="1348398"/>
            <a:ext cx="3793070" cy="4707465"/>
          </a:xfrm>
          <a:prstGeom prst="round2SameRect">
            <a:avLst>
              <a:gd name="adj1" fmla="val 2163"/>
              <a:gd name="adj2" fmla="val 0"/>
            </a:avLst>
          </a:prstGeom>
          <a:solidFill>
            <a:srgbClr val="E8E6DF"/>
          </a:solidFill>
          <a:ln w="6350">
            <a:noFill/>
          </a:ln>
          <a:effectLst>
            <a:outerShdw blurRad="127000" dist="76200" dir="9600000" algn="r" rotWithShape="0">
              <a:prstClr val="black">
                <a:alpha val="2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vert270" wrap="none" lIns="274320" tIns="0" rIns="2743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3000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7858406-DE31-8249-0E02-6D12B1500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58887" y="1759165"/>
            <a:ext cx="4737876" cy="3870680"/>
          </a:xfrm>
          <a:prstGeom prst="rect">
            <a:avLst/>
          </a:prstGeom>
          <a:noFill/>
          <a:ln w="38100">
            <a:noFill/>
          </a:ln>
          <a:effectLst/>
        </p:spPr>
      </p:pic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5402C46-D31C-FDEF-C231-716FBE6417FF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ltGray">
          <a:xfrm>
            <a:off x="7724775" y="2041526"/>
            <a:ext cx="4467225" cy="3311524"/>
          </a:xfrm>
          <a:prstGeom prst="rect">
            <a:avLst/>
          </a:prstGeom>
          <a:solidFill>
            <a:srgbClr val="F4F4F7"/>
          </a:solidFill>
          <a:ln>
            <a:noFill/>
          </a:ln>
        </p:spPr>
        <p:txBody>
          <a:bodyPr lIns="914400" tIns="0" rIns="914400" bIns="14630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website screenshot here or click or tap icon below to insert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B5F9DFC-8F86-66C5-68A6-019BCDEDB8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5652201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5FD7D075-9E51-3CE8-5505-AE5C8CAB043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199" y="1594155"/>
            <a:ext cx="5654573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F4BA9016-5747-B1D1-36DE-145A4E94C4B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89" y="2085764"/>
            <a:ext cx="565220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Footer Placeholder 10">
            <a:extLst>
              <a:ext uri="{FF2B5EF4-FFF2-40B4-BE49-F238E27FC236}">
                <a16:creationId xmlns:a16="http://schemas.microsoft.com/office/drawing/2014/main" id="{481D8892-E962-43F0-5F5F-08F524F7EA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76977937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12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orient="horz" pos="3600">
          <p15:clr>
            <a:srgbClr val="FBAE40"/>
          </p15:clr>
        </p15:guide>
        <p15:guide id="32" orient="horz" pos="3408">
          <p15:clr>
            <a:srgbClr val="FBAE40"/>
          </p15:clr>
        </p15:guide>
        <p15:guide id="33" pos="108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arningPath3_OffWhite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10">
            <a:extLst>
              <a:ext uri="{FF2B5EF4-FFF2-40B4-BE49-F238E27FC236}">
                <a16:creationId xmlns:a16="http://schemas.microsoft.com/office/drawing/2014/main" id="{796286D3-2BE2-274E-2C22-7C5E05965A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6C16E9B7-4924-90AE-8E65-159052FB57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" y="3144660"/>
            <a:ext cx="12192001" cy="303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78441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1089BDB9-B70F-4B87-A3C1-AFE761FA68B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2" name="Titel 7">
            <a:extLst>
              <a:ext uri="{FF2B5EF4-FFF2-40B4-BE49-F238E27FC236}">
                <a16:creationId xmlns:a16="http://schemas.microsoft.com/office/drawing/2014/main" id="{504B9673-B248-485B-A90A-7C5253EC8A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11" name="MIO_LOGOPLACEHOLDER#Logo_16x9" hidden="1">
            <a:extLst>
              <a:ext uri="{FF2B5EF4-FFF2-40B4-BE49-F238E27FC236}">
                <a16:creationId xmlns:a16="http://schemas.microsoft.com/office/drawing/2014/main" id="{32F9D74A-FBE0-425D-9642-995123835A75}"/>
              </a:ext>
            </a:extLst>
          </p:cNvPr>
          <p:cNvSpPr/>
          <p:nvPr userDrawn="1"/>
        </p:nvSpPr>
        <p:spPr>
          <a:xfrm>
            <a:off x="10743630" y="476672"/>
            <a:ext cx="1050519" cy="430947"/>
          </a:xfrm>
          <a:prstGeom prst="rect">
            <a:avLst/>
          </a:prstGeom>
          <a:solidFill>
            <a:schemeClr val="tx1"/>
          </a:solidFill>
          <a:ln w="3175">
            <a:noFill/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67" noProof="0">
              <a:solidFill>
                <a:srgbClr val="00B0F0"/>
              </a:solidFill>
            </a:endParaRPr>
          </a:p>
        </p:txBody>
      </p:sp>
      <p:sp>
        <p:nvSpPr>
          <p:cNvPr id="9" name="Datumsplatzhalter 8">
            <a:extLst>
              <a:ext uri="{FF2B5EF4-FFF2-40B4-BE49-F238E27FC236}">
                <a16:creationId xmlns:a16="http://schemas.microsoft.com/office/drawing/2014/main" id="{3CB2A90C-6C26-4CC3-B68A-F880C39DA46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1st November 2023</a:t>
            </a:r>
          </a:p>
        </p:txBody>
      </p: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FFE853F2-9AB8-47DA-96C4-73471798B80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IT HUB PJ</a:t>
            </a:r>
          </a:p>
        </p:txBody>
      </p:sp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42226A01-5419-4F58-B523-9102FBEFDD3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ADA48181-2C78-49CB-8C52-912A07842C2E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15" name="Masterfeld-Info-EN">
            <a:extLst>
              <a:ext uri="{FF2B5EF4-FFF2-40B4-BE49-F238E27FC236}">
                <a16:creationId xmlns:a16="http://schemas.microsoft.com/office/drawing/2014/main" id="{498664FE-D1CA-4CB2-A8DE-5D5D5BCF9EAC}"/>
              </a:ext>
            </a:extLst>
          </p:cNvPr>
          <p:cNvSpPr txBox="1">
            <a:spLocks noChangeArrowheads="1"/>
          </p:cNvSpPr>
          <p:nvPr userDrawn="1">
            <p:custDataLst>
              <p:tags r:id="rId1"/>
            </p:custDataLst>
          </p:nvPr>
        </p:nvSpPr>
        <p:spPr bwMode="auto">
          <a:xfrm>
            <a:off x="2423592" y="6422400"/>
            <a:ext cx="2160000" cy="150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l" defTabSz="1194487" rtl="0"/>
            <a:r>
              <a:rPr lang="de-DE" sz="800" b="0" noProof="0">
                <a:solidFill>
                  <a:schemeClr val="tx1"/>
                </a:solidFill>
                <a:latin typeface="+mn-lt"/>
              </a:rPr>
              <a:t>Tires</a:t>
            </a:r>
          </a:p>
        </p:txBody>
      </p:sp>
      <p:sp>
        <p:nvSpPr>
          <p:cNvPr id="16" name="Masterfeld-Info-DE" hidden="1">
            <a:extLst>
              <a:ext uri="{FF2B5EF4-FFF2-40B4-BE49-F238E27FC236}">
                <a16:creationId xmlns:a16="http://schemas.microsoft.com/office/drawing/2014/main" id="{6E436204-BB44-43AD-AEE8-5A9235A1C880}"/>
              </a:ext>
            </a:extLst>
          </p:cNvPr>
          <p:cNvSpPr txBox="1">
            <a:spLocks noChangeArrowheads="1"/>
          </p:cNvSpPr>
          <p:nvPr userDrawn="1">
            <p:custDataLst>
              <p:tags r:id="rId2"/>
            </p:custDataLst>
          </p:nvPr>
        </p:nvSpPr>
        <p:spPr bwMode="auto">
          <a:xfrm>
            <a:off x="2423592" y="6422400"/>
            <a:ext cx="2160000" cy="150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l" defTabSz="1194487" rtl="0"/>
            <a:r>
              <a:rPr lang="de-DE" sz="800" b="0" noProof="0">
                <a:solidFill>
                  <a:schemeClr val="tx1"/>
                </a:solidFill>
                <a:latin typeface="+mn-lt"/>
              </a:rPr>
              <a:t>Individueller Informationsbereich</a:t>
            </a:r>
          </a:p>
        </p:txBody>
      </p:sp>
      <p:sp>
        <p:nvSpPr>
          <p:cNvPr id="17" name="Masterfeld-Class-EN">
            <a:extLst>
              <a:ext uri="{FF2B5EF4-FFF2-40B4-BE49-F238E27FC236}">
                <a16:creationId xmlns:a16="http://schemas.microsoft.com/office/drawing/2014/main" id="{D3295B8D-E40B-4A9F-AE67-8F0D8A756FA8}"/>
              </a:ext>
            </a:extLst>
          </p:cNvPr>
          <p:cNvSpPr txBox="1">
            <a:spLocks noChangeArrowheads="1"/>
          </p:cNvSpPr>
          <p:nvPr userDrawn="1">
            <p:custDataLst>
              <p:tags r:id="rId3"/>
            </p:custDataLst>
          </p:nvPr>
        </p:nvSpPr>
        <p:spPr bwMode="auto">
          <a:xfrm>
            <a:off x="7806211" y="6422426"/>
            <a:ext cx="1440000" cy="150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 anchorCtr="0"/>
          <a:lstStyle/>
          <a:p>
            <a:pPr algn="ctr" defTabSz="1194487" rtl="0"/>
            <a:r>
              <a:rPr lang="de-DE" sz="800" noProof="0">
                <a:solidFill>
                  <a:schemeClr val="tx1"/>
                </a:solidFill>
                <a:latin typeface="+mn-lt"/>
              </a:rPr>
              <a:t>Internal</a:t>
            </a:r>
          </a:p>
        </p:txBody>
      </p:sp>
      <p:sp>
        <p:nvSpPr>
          <p:cNvPr id="18" name="Masterfeld-Class-DE" hidden="1">
            <a:extLst>
              <a:ext uri="{FF2B5EF4-FFF2-40B4-BE49-F238E27FC236}">
                <a16:creationId xmlns:a16="http://schemas.microsoft.com/office/drawing/2014/main" id="{32F2326C-6C0E-4018-BED6-5075B11DDF19}"/>
              </a:ext>
            </a:extLst>
          </p:cNvPr>
          <p:cNvSpPr txBox="1">
            <a:spLocks noChangeArrowheads="1"/>
          </p:cNvSpPr>
          <p:nvPr userDrawn="1">
            <p:custDataLst>
              <p:tags r:id="rId4"/>
            </p:custDataLst>
          </p:nvPr>
        </p:nvSpPr>
        <p:spPr bwMode="auto">
          <a:xfrm>
            <a:off x="7806211" y="6422426"/>
            <a:ext cx="1440000" cy="150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 anchorCtr="0"/>
          <a:lstStyle/>
          <a:p>
            <a:pPr algn="ctr" defTabSz="1194487" rtl="0"/>
            <a:r>
              <a:rPr lang="de-DE" sz="800" noProof="0">
                <a:solidFill>
                  <a:schemeClr val="tx1"/>
                </a:solidFill>
                <a:latin typeface="+mn-lt"/>
              </a:rPr>
              <a:t>Vertraulich</a:t>
            </a:r>
          </a:p>
        </p:txBody>
      </p:sp>
    </p:spTree>
    <p:extLst>
      <p:ext uri="{BB962C8B-B14F-4D97-AF65-F5344CB8AC3E}">
        <p14:creationId xmlns:p14="http://schemas.microsoft.com/office/powerpoint/2010/main" val="12409196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7423">
          <p15:clr>
            <a:srgbClr val="FBAE40"/>
          </p15:clr>
        </p15:guide>
        <p15:guide id="2" pos="257">
          <p15:clr>
            <a:srgbClr val="FBAE40"/>
          </p15:clr>
        </p15:guide>
        <p15:guide id="3" orient="horz" pos="957">
          <p15:clr>
            <a:srgbClr val="FBAE40"/>
          </p15:clr>
        </p15:guide>
        <p15:guide id="4" orient="horz" pos="3838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BD1096F-1307-5006-527D-D3AF4C75C5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19824"/>
          <a:stretch/>
        </p:blipFill>
        <p:spPr>
          <a:xfrm>
            <a:off x="2417010" y="0"/>
            <a:ext cx="9774990" cy="685800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12D19AFB-6939-2FBA-48C9-66A2961406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9911" y="3384610"/>
            <a:ext cx="6345239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b="0" i="0" spc="-5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Section divider title</a:t>
            </a:r>
          </a:p>
        </p:txBody>
      </p:sp>
      <p:sp>
        <p:nvSpPr>
          <p:cNvPr id="5" name="Footer Placeholder 10">
            <a:extLst>
              <a:ext uri="{FF2B5EF4-FFF2-40B4-BE49-F238E27FC236}">
                <a16:creationId xmlns:a16="http://schemas.microsoft.com/office/drawing/2014/main" id="{CF739926-D45E-64CA-0DB0-97104E14A5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3039768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450">
          <p15:clr>
            <a:srgbClr val="FBAE40"/>
          </p15:clr>
        </p15:guide>
        <p15:guide id="2" orient="horz" pos="2647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column_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3474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05B49E74-D3F8-9BC9-0A3F-F524E6C5A41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89" y="1591056"/>
            <a:ext cx="11013474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Footer Placeholder 10">
            <a:extLst>
              <a:ext uri="{FF2B5EF4-FFF2-40B4-BE49-F238E27FC236}">
                <a16:creationId xmlns:a16="http://schemas.microsoft.com/office/drawing/2014/main" id="{F16CAC6C-E57B-D312-6754-C68FA11C55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3394464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28" orient="horz" pos="4320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1" y="585216"/>
            <a:ext cx="11011601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10">
            <a:extLst>
              <a:ext uri="{FF2B5EF4-FFF2-40B4-BE49-F238E27FC236}">
                <a16:creationId xmlns:a16="http://schemas.microsoft.com/office/drawing/2014/main" id="{AE09A77D-BE61-2556-4E7D-60B0A94FD8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CA4E92E8-A50E-5AB4-8891-983AC58DB6A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84199" y="1386766"/>
            <a:ext cx="11011601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2241204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-column_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1" y="585216"/>
            <a:ext cx="8189027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A790AA64-2857-089A-38D7-2F214254E96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84200" y="1594155"/>
            <a:ext cx="5364224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55AAAF14-6312-27D6-344A-FC49DD3F111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2085764"/>
            <a:ext cx="5361973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Footer Placeholder 10">
            <a:extLst>
              <a:ext uri="{FF2B5EF4-FFF2-40B4-BE49-F238E27FC236}">
                <a16:creationId xmlns:a16="http://schemas.microsoft.com/office/drawing/2014/main" id="{4340E81D-820D-EB95-DECF-8E23BA57E5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9091959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28" orient="horz" pos="4320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_Text_with Subhead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B99DE518-C598-A940-A59E-AD0A05432BA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594155"/>
            <a:ext cx="5219700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4E25ABE-71E1-BA48-6C8C-38375593490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2085764"/>
            <a:ext cx="5217510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1B7E7F6E-4D9D-5F8C-A5F0-526CA973BE9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44220" y="1594155"/>
            <a:ext cx="5219700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37DAE155-2008-5357-51E8-E6B1FA7558C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3664" y="2085764"/>
            <a:ext cx="5187106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Footer Placeholder 10">
            <a:extLst>
              <a:ext uri="{FF2B5EF4-FFF2-40B4-BE49-F238E27FC236}">
                <a16:creationId xmlns:a16="http://schemas.microsoft.com/office/drawing/2014/main" id="{0B703353-C9ED-0F6F-D7CB-28042BD053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4396860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8">
          <p15:clr>
            <a:srgbClr val="954F72"/>
          </p15:clr>
        </p15:guide>
        <p15:guide id="9" pos="2150">
          <p15:clr>
            <a:srgbClr val="954F72"/>
          </p15:clr>
        </p15:guide>
        <p15:guide id="10" pos="2544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column_Text_with Subhead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3C284B3A-DEE1-29EB-8131-8DF975DF34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594155"/>
            <a:ext cx="3479071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CF3D4312-BF2B-32E8-5504-BD03D020A7F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2286000"/>
            <a:ext cx="34776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17AB9DF2-C697-A678-389D-BE5F6AF6F25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357547" y="1594155"/>
            <a:ext cx="3479071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C8ADB951-618D-18AA-AF3F-A625B891684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359737" y="2286000"/>
            <a:ext cx="34776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4759A57E-BDDC-1596-6959-BA7696DE9B0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130894" y="1594155"/>
            <a:ext cx="3479071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A52B45-289B-E4AF-9D79-08330599511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133084" y="2286000"/>
            <a:ext cx="34776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Footer Placeholder 10">
            <a:extLst>
              <a:ext uri="{FF2B5EF4-FFF2-40B4-BE49-F238E27FC236}">
                <a16:creationId xmlns:a16="http://schemas.microsoft.com/office/drawing/2014/main" id="{B60C4C06-0136-7314-8B24-FE41EFCE14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4616404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4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367F0464-FA9D-1DC7-827A-17DF799B90E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4978881"/>
            <a:ext cx="5217510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7432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41148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51FB34ED-A66E-89F2-95F6-C0038B49554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3664" y="4978881"/>
            <a:ext cx="5187106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7432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41148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54F7E24-0716-000F-A23E-D45713ECDD7E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0" y="1152766"/>
            <a:ext cx="12192000" cy="3444634"/>
          </a:xfrm>
          <a:prstGeom prst="rect">
            <a:avLst/>
          </a:prstGeom>
          <a:solidFill>
            <a:srgbClr val="F4F4F7"/>
          </a:solidFill>
          <a:ln>
            <a:noFill/>
          </a:ln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</a:t>
            </a:r>
          </a:p>
          <a:p>
            <a:r>
              <a:rPr lang="en-US"/>
              <a:t>here or click or tap </a:t>
            </a:r>
          </a:p>
          <a:p>
            <a:r>
              <a:rPr lang="en-US"/>
              <a:t>icon below to insert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830DA7-1CDF-18F6-E151-AAB776959A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10">
            <a:extLst>
              <a:ext uri="{FF2B5EF4-FFF2-40B4-BE49-F238E27FC236}">
                <a16:creationId xmlns:a16="http://schemas.microsoft.com/office/drawing/2014/main" id="{BC534918-4E28-3067-DE75-AAF487EA48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81799958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-column_Callout_with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10">
            <a:extLst>
              <a:ext uri="{FF2B5EF4-FFF2-40B4-BE49-F238E27FC236}">
                <a16:creationId xmlns:a16="http://schemas.microsoft.com/office/drawing/2014/main" id="{5E5F3DC3-1739-4680-A88C-C7B8F0E6D3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44938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07B0D1-31C1-C209-CE85-DD1D42B62A74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ltGray">
          <a:xfrm>
            <a:off x="4064000" y="1581150"/>
            <a:ext cx="7535862" cy="4430720"/>
          </a:xfrm>
          <a:prstGeom prst="rect">
            <a:avLst/>
          </a:prstGeom>
          <a:solidFill>
            <a:srgbClr val="F4F4F7"/>
          </a:solidFill>
          <a:ln>
            <a:noFill/>
          </a:ln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</a:t>
            </a:r>
          </a:p>
          <a:p>
            <a:r>
              <a:rPr lang="en-US"/>
              <a:t>here or click or tap </a:t>
            </a:r>
          </a:p>
          <a:p>
            <a:r>
              <a:rPr lang="en-US"/>
              <a:t>icon below to insert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BA3E60F0-F025-04E8-0E46-71699A62E43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594155"/>
            <a:ext cx="3174143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4D105096-7BC3-1383-8EE1-744002B706B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89" y="2085764"/>
            <a:ext cx="31728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0101062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0">
          <p15:clr>
            <a:srgbClr val="954F72"/>
          </p15:clr>
        </p15:guide>
        <p15:guide id="6" pos="1372">
          <p15:clr>
            <a:srgbClr val="954F72"/>
          </p15:clr>
        </p15:guide>
        <p15:guide id="7" pos="1560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20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585216"/>
            <a:ext cx="10430257" cy="36933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84200" y="1591056"/>
            <a:ext cx="10426700" cy="7263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" name="Footer Placeholder 10">
            <a:extLst>
              <a:ext uri="{FF2B5EF4-FFF2-40B4-BE49-F238E27FC236}">
                <a16:creationId xmlns:a16="http://schemas.microsoft.com/office/drawing/2014/main" id="{5646CF9B-C3C6-BF79-10C9-634FDE6DDE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30F5475-3B44-242B-B1A2-3792560DFA83}"/>
              </a:ext>
            </a:extLst>
          </p:cNvPr>
          <p:cNvSpPr/>
          <p:nvPr userDrawn="1"/>
        </p:nvSpPr>
        <p:spPr bwMode="auto">
          <a:xfrm>
            <a:off x="12407900" y="0"/>
            <a:ext cx="558800" cy="4826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D21EBC0-854A-5688-FF3C-45515E483E5C}"/>
              </a:ext>
            </a:extLst>
          </p:cNvPr>
          <p:cNvSpPr/>
          <p:nvPr userDrawn="1"/>
        </p:nvSpPr>
        <p:spPr bwMode="auto">
          <a:xfrm>
            <a:off x="12407900" y="570345"/>
            <a:ext cx="558800" cy="4826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A9E4A98-A4F7-D8F1-A6C5-85839D9AF653}"/>
              </a:ext>
            </a:extLst>
          </p:cNvPr>
          <p:cNvSpPr/>
          <p:nvPr userDrawn="1"/>
        </p:nvSpPr>
        <p:spPr bwMode="auto">
          <a:xfrm>
            <a:off x="12407900" y="1140690"/>
            <a:ext cx="558800" cy="482600"/>
          </a:xfrm>
          <a:prstGeom prst="rect">
            <a:avLst/>
          </a:prstGeom>
          <a:solidFill>
            <a:srgbClr val="8DC8E8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3F061A3-576A-EC15-368D-344D6E45C500}"/>
              </a:ext>
            </a:extLst>
          </p:cNvPr>
          <p:cNvSpPr/>
          <p:nvPr userDrawn="1"/>
        </p:nvSpPr>
        <p:spPr bwMode="auto">
          <a:xfrm>
            <a:off x="12407900" y="1711035"/>
            <a:ext cx="558800" cy="482600"/>
          </a:xfrm>
          <a:prstGeom prst="rect">
            <a:avLst/>
          </a:prstGeom>
          <a:solidFill>
            <a:srgbClr val="FFB3BB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E5B7EBE-BFA2-8FEF-910E-C6316FACDC41}"/>
              </a:ext>
            </a:extLst>
          </p:cNvPr>
          <p:cNvSpPr/>
          <p:nvPr userDrawn="1"/>
        </p:nvSpPr>
        <p:spPr bwMode="auto">
          <a:xfrm>
            <a:off x="12407900" y="2281380"/>
            <a:ext cx="558800" cy="482600"/>
          </a:xfrm>
          <a:prstGeom prst="rect">
            <a:avLst/>
          </a:prstGeom>
          <a:solidFill>
            <a:srgbClr val="F5C7BB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E0038CA-3181-3D50-EB44-82DF12453F98}"/>
              </a:ext>
            </a:extLst>
          </p:cNvPr>
          <p:cNvSpPr/>
          <p:nvPr userDrawn="1"/>
        </p:nvSpPr>
        <p:spPr bwMode="auto">
          <a:xfrm>
            <a:off x="12407900" y="2851725"/>
            <a:ext cx="558800" cy="482600"/>
          </a:xfrm>
          <a:prstGeom prst="rect">
            <a:avLst/>
          </a:prstGeom>
          <a:solidFill>
            <a:srgbClr val="DCC3DD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31037B5-1689-3897-702A-C31D550212FD}"/>
              </a:ext>
            </a:extLst>
          </p:cNvPr>
          <p:cNvSpPr/>
          <p:nvPr userDrawn="1"/>
        </p:nvSpPr>
        <p:spPr bwMode="auto">
          <a:xfrm>
            <a:off x="12407900" y="3422070"/>
            <a:ext cx="558800" cy="482600"/>
          </a:xfrm>
          <a:prstGeom prst="rect">
            <a:avLst/>
          </a:prstGeom>
          <a:solidFill>
            <a:srgbClr val="BCD9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3F503AE-C481-827A-D939-F51084FAB13A}"/>
              </a:ext>
            </a:extLst>
          </p:cNvPr>
          <p:cNvSpPr/>
          <p:nvPr userDrawn="1"/>
        </p:nvSpPr>
        <p:spPr bwMode="auto">
          <a:xfrm>
            <a:off x="12407900" y="3992418"/>
            <a:ext cx="558800" cy="482600"/>
          </a:xfrm>
          <a:prstGeom prst="rect">
            <a:avLst/>
          </a:prstGeom>
          <a:solidFill>
            <a:srgbClr val="FFD5D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7A0B036-2284-3D9F-9136-6526F350C318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5925312" y="6672580"/>
            <a:ext cx="369888" cy="12192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Internal</a:t>
            </a:r>
          </a:p>
        </p:txBody>
      </p:sp>
    </p:spTree>
    <p:extLst>
      <p:ext uri="{BB962C8B-B14F-4D97-AF65-F5344CB8AC3E}">
        <p14:creationId xmlns:p14="http://schemas.microsoft.com/office/powerpoint/2010/main" val="8860902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852" r:id="rId1"/>
    <p:sldLayoutId id="2147484853" r:id="rId2"/>
    <p:sldLayoutId id="2147484859" r:id="rId3"/>
    <p:sldLayoutId id="2147484860" r:id="rId4"/>
    <p:sldLayoutId id="2147484861" r:id="rId5"/>
    <p:sldLayoutId id="2147484863" r:id="rId6"/>
    <p:sldLayoutId id="2147484865" r:id="rId7"/>
    <p:sldLayoutId id="2147484869" r:id="rId8"/>
    <p:sldLayoutId id="2147484873" r:id="rId9"/>
    <p:sldLayoutId id="2147484879" r:id="rId10"/>
    <p:sldLayoutId id="2147484881" r:id="rId11"/>
    <p:sldLayoutId id="2147484889" r:id="rId12"/>
    <p:sldLayoutId id="2147484890" r:id="rId13"/>
  </p:sldLayoutIdLst>
  <p:transition>
    <p:fade/>
  </p:transition>
  <p:hf sldNum="0" hd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2400" b="0" kern="1200" cap="none" spc="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137160" marR="0" indent="-13716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Arial" panose="020B0604020202020204" pitchFamily="34" charset="0"/>
        <a:buChar char="•"/>
        <a:tabLst/>
        <a:defRPr sz="16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265176" marR="0" indent="-109728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Arial" panose="020B0604020202020204" pitchFamily="34" charset="0"/>
        <a:buChar char="•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384048" marR="0" indent="-118872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Arial" panose="020B0604020202020204" pitchFamily="34" charset="0"/>
        <a:buChar char="•"/>
        <a:tabLst/>
        <a:defRPr sz="12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>
          <p15:clr>
            <a:srgbClr val="A5A5A5"/>
          </p15:clr>
        </p15:guide>
        <p15:guide id="2" pos="7680">
          <p15:clr>
            <a:srgbClr val="A5A5A5"/>
          </p15:clr>
        </p15:guide>
        <p15:guide id="3" pos="186">
          <p15:clr>
            <a:srgbClr val="A5A5A5"/>
          </p15:clr>
        </p15:guide>
        <p15:guide id="26" pos="7496">
          <p15:clr>
            <a:srgbClr val="A5A5A5"/>
          </p15:clr>
        </p15:guide>
        <p15:guide id="27" orient="horz">
          <p15:clr>
            <a:srgbClr val="A5A5A5"/>
          </p15:clr>
        </p15:guide>
        <p15:guide id="28" orient="horz" pos="4320">
          <p15:clr>
            <a:srgbClr val="A5A5A5"/>
          </p15:clr>
        </p15:guide>
        <p15:guide id="29" orient="horz" pos="184">
          <p15:clr>
            <a:srgbClr val="A5A5A5"/>
          </p15:clr>
        </p15:guide>
        <p15:guide id="40" orient="horz" pos="4134">
          <p15:clr>
            <a:srgbClr val="A5A5A5"/>
          </p15:clr>
        </p15:guide>
        <p15:guide id="42" pos="365">
          <p15:clr>
            <a:srgbClr val="C35EA4"/>
          </p15:clr>
        </p15:guide>
        <p15:guide id="43" orient="horz" pos="367">
          <p15:clr>
            <a:srgbClr val="C35EA4"/>
          </p15:clr>
        </p15:guide>
        <p15:guide id="44" orient="horz" pos="3953">
          <p15:clr>
            <a:srgbClr val="C35EA4"/>
          </p15:clr>
        </p15:guide>
        <p15:guide id="45" pos="7307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sv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training/browse/" TargetMode="External"/><Relationship Id="rId2" Type="http://schemas.openxmlformats.org/officeDocument/2006/relationships/hyperlink" Target="https://azure.microsoft.com/en-in/" TargetMode="External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learn.microsoft.com/en-us/credentials/certifications/azure-fundamentals/?practice-assessment-type=certification" TargetMode="Externa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azure.microsoft.com/en-in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10" Type="http://schemas.openxmlformats.org/officeDocument/2006/relationships/image" Target="../media/image9.svg"/><Relationship Id="rId4" Type="http://schemas.openxmlformats.org/officeDocument/2006/relationships/image" Target="../media/image13.png"/><Relationship Id="rId9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jpe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3.jpeg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55333E8-D664-0358-063A-01D731B7724A}"/>
              </a:ext>
            </a:extLst>
          </p:cNvPr>
          <p:cNvSpPr/>
          <p:nvPr/>
        </p:nvSpPr>
        <p:spPr bwMode="auto">
          <a:xfrm>
            <a:off x="-20" y="5768458"/>
            <a:ext cx="12192000" cy="1071623"/>
          </a:xfrm>
          <a:prstGeom prst="rect">
            <a:avLst/>
          </a:prstGeom>
          <a:solidFill>
            <a:srgbClr val="F67C1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6B910E07-6360-31DC-9C9E-D4190C8372B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82619" y="6334913"/>
            <a:ext cx="5187106" cy="246221"/>
          </a:xfrm>
        </p:spPr>
        <p:txBody>
          <a:bodyPr/>
          <a:lstStyle/>
          <a:p>
            <a:pPr marL="0" indent="0">
              <a:buNone/>
            </a:pPr>
            <a:r>
              <a:rPr lang="en-MY" b="1" dirty="0">
                <a:solidFill>
                  <a:schemeClr val="bg1"/>
                </a:solidFill>
              </a:rPr>
              <a:t>Senior Application Specialist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5" name="Picture 4" descr="A person and person in glasses&#10;&#10;Description automatically generated">
            <a:extLst>
              <a:ext uri="{FF2B5EF4-FFF2-40B4-BE49-F238E27FC236}">
                <a16:creationId xmlns:a16="http://schemas.microsoft.com/office/drawing/2014/main" id="{E805F490-1F73-4D0E-9C03-9580D44A2A1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96" r="1" b="1"/>
          <a:stretch/>
        </p:blipFill>
        <p:spPr>
          <a:xfrm>
            <a:off x="0" y="-15634"/>
            <a:ext cx="12191980" cy="344463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AB83B3E-9F66-9342-16A5-A54307737BC7}"/>
              </a:ext>
            </a:extLst>
          </p:cNvPr>
          <p:cNvSpPr/>
          <p:nvPr/>
        </p:nvSpPr>
        <p:spPr bwMode="auto">
          <a:xfrm>
            <a:off x="0" y="3422212"/>
            <a:ext cx="12192000" cy="1071623"/>
          </a:xfrm>
          <a:prstGeom prst="rect">
            <a:avLst/>
          </a:prstGeom>
          <a:solidFill>
            <a:srgbClr val="F67C1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EBEB4DFB-F664-CB2C-7D21-61E40C81BC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29" y="3649510"/>
            <a:ext cx="12123171" cy="844325"/>
          </a:xfrm>
        </p:spPr>
        <p:txBody>
          <a:bodyPr wrap="square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MY" sz="3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2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Mastering Azure Cloud - Your Path to Certification</a:t>
            </a:r>
            <a:endParaRPr lang="en-US" sz="36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bg2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2AAFE86B-CF96-F445-4334-E826C72F90F0}"/>
              </a:ext>
            </a:extLst>
          </p:cNvPr>
          <p:cNvSpPr txBox="1">
            <a:spLocks/>
          </p:cNvSpPr>
          <p:nvPr/>
        </p:nvSpPr>
        <p:spPr>
          <a:xfrm>
            <a:off x="182619" y="6088692"/>
            <a:ext cx="5187106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137160" marR="0" indent="-13716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274320" marR="0" indent="-13716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11480" marR="0" indent="-13716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2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MY" b="1" dirty="0" err="1">
                <a:solidFill>
                  <a:schemeClr val="bg1"/>
                </a:solidFill>
              </a:rPr>
              <a:t>Suthahar</a:t>
            </a:r>
            <a:r>
              <a:rPr lang="en-MY" b="1" dirty="0">
                <a:solidFill>
                  <a:schemeClr val="bg1"/>
                </a:solidFill>
              </a:rPr>
              <a:t> </a:t>
            </a:r>
            <a:r>
              <a:rPr lang="en-MY" b="1" dirty="0" err="1">
                <a:solidFill>
                  <a:schemeClr val="bg1"/>
                </a:solidFill>
              </a:rPr>
              <a:t>Jegatheesan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5852913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AD1E0AE-70BB-61FC-3CF2-EDF62928C1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D4B613A-D96B-10C5-588E-14C24DD287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22E1132-3F8B-CD16-79D4-7DE9F62B277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234449E-D2EF-7664-9B51-E32B13B9BCC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Continental Tires launches new “Conti Premium Drive” stores in Mumbai ...">
            <a:extLst>
              <a:ext uri="{FF2B5EF4-FFF2-40B4-BE49-F238E27FC236}">
                <a16:creationId xmlns:a16="http://schemas.microsoft.com/office/drawing/2014/main" id="{A8D2B111-9B4F-46AE-ED8A-662CDE23CB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21A187D-5B9D-90ED-2133-813D166E1FA3}"/>
              </a:ext>
            </a:extLst>
          </p:cNvPr>
          <p:cNvSpPr/>
          <p:nvPr/>
        </p:nvSpPr>
        <p:spPr bwMode="auto">
          <a:xfrm>
            <a:off x="883920" y="822960"/>
            <a:ext cx="10454640" cy="4968240"/>
          </a:xfrm>
          <a:prstGeom prst="rect">
            <a:avLst/>
          </a:prstGeom>
          <a:solidFill>
            <a:schemeClr val="bg2">
              <a:alpha val="8569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Picture Placeholder 8" descr="Computer outline">
            <a:extLst>
              <a:ext uri="{FF2B5EF4-FFF2-40B4-BE49-F238E27FC236}">
                <a16:creationId xmlns:a16="http://schemas.microsoft.com/office/drawing/2014/main" id="{63136BC7-25B1-E3AC-C71D-13F28CBA62BD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67093" t="20602" r="-1645" b="20602"/>
          <a:stretch/>
        </p:blipFill>
        <p:spPr>
          <a:xfrm>
            <a:off x="5760719" y="3873936"/>
            <a:ext cx="830071" cy="1412480"/>
          </a:xfrm>
        </p:spPr>
      </p:pic>
      <p:pic>
        <p:nvPicPr>
          <p:cNvPr id="10" name="Picture Placeholder 8" descr="Computer outline">
            <a:extLst>
              <a:ext uri="{FF2B5EF4-FFF2-40B4-BE49-F238E27FC236}">
                <a16:creationId xmlns:a16="http://schemas.microsoft.com/office/drawing/2014/main" id="{C9AB03E2-37DF-107A-8951-313FC3F0EB3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67093" t="20602" r="-1645" b="20602"/>
          <a:stretch/>
        </p:blipFill>
        <p:spPr bwMode="ltGray">
          <a:xfrm>
            <a:off x="6323075" y="4205880"/>
            <a:ext cx="830071" cy="1412480"/>
          </a:xfrm>
          <a:prstGeom prst="rect">
            <a:avLst/>
          </a:prstGeom>
          <a:solidFill>
            <a:srgbClr val="F4F4F7"/>
          </a:solidFill>
          <a:ln>
            <a:noFill/>
          </a:ln>
        </p:spPr>
      </p:pic>
      <p:pic>
        <p:nvPicPr>
          <p:cNvPr id="4" name="Picture Placeholder 8" descr="Computer outline">
            <a:extLst>
              <a:ext uri="{FF2B5EF4-FFF2-40B4-BE49-F238E27FC236}">
                <a16:creationId xmlns:a16="http://schemas.microsoft.com/office/drawing/2014/main" id="{75B32FF8-1C5B-9C30-9E69-09BD28EF078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67093" t="20602" r="-1645" b="20602"/>
          <a:stretch/>
        </p:blipFill>
        <p:spPr bwMode="ltGray">
          <a:xfrm>
            <a:off x="7354994" y="4205880"/>
            <a:ext cx="830071" cy="1412480"/>
          </a:xfrm>
          <a:prstGeom prst="rect">
            <a:avLst/>
          </a:prstGeom>
          <a:solidFill>
            <a:srgbClr val="F4F4F7"/>
          </a:solidFill>
          <a:ln>
            <a:noFill/>
          </a:ln>
        </p:spPr>
      </p:pic>
      <p:pic>
        <p:nvPicPr>
          <p:cNvPr id="8" name="Picture Placeholder 8" descr="Computer outline">
            <a:extLst>
              <a:ext uri="{FF2B5EF4-FFF2-40B4-BE49-F238E27FC236}">
                <a16:creationId xmlns:a16="http://schemas.microsoft.com/office/drawing/2014/main" id="{F4CCDCFB-F18E-8BA9-8577-447BE8B28B3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67093" t="20602" r="-1645" b="20602"/>
          <a:stretch/>
        </p:blipFill>
        <p:spPr bwMode="ltGray">
          <a:xfrm>
            <a:off x="7853425" y="4205880"/>
            <a:ext cx="830071" cy="1412480"/>
          </a:xfrm>
          <a:prstGeom prst="rect">
            <a:avLst/>
          </a:prstGeom>
          <a:solidFill>
            <a:srgbClr val="F4F4F7"/>
          </a:solidFill>
          <a:ln>
            <a:noFill/>
          </a:ln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D6A9F2C3-0B0F-9E22-24C1-2D7115C1077E}"/>
              </a:ext>
            </a:extLst>
          </p:cNvPr>
          <p:cNvSpPr/>
          <p:nvPr/>
        </p:nvSpPr>
        <p:spPr bwMode="auto">
          <a:xfrm>
            <a:off x="1005840" y="2578719"/>
            <a:ext cx="860631" cy="106680"/>
          </a:xfrm>
          <a:prstGeom prst="rect">
            <a:avLst/>
          </a:prstGeom>
          <a:solidFill>
            <a:srgbClr val="FFC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CE66AEA-8517-7659-5E8B-FB80B21D1B19}"/>
              </a:ext>
            </a:extLst>
          </p:cNvPr>
          <p:cNvSpPr txBox="1"/>
          <p:nvPr/>
        </p:nvSpPr>
        <p:spPr>
          <a:xfrm>
            <a:off x="1200529" y="2773599"/>
            <a:ext cx="665942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600" b="1" dirty="0"/>
              <a:t>Jan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E71D37B-7343-4840-33AA-59805F70D4BC}"/>
              </a:ext>
            </a:extLst>
          </p:cNvPr>
          <p:cNvSpPr txBox="1"/>
          <p:nvPr/>
        </p:nvSpPr>
        <p:spPr>
          <a:xfrm>
            <a:off x="9127274" y="4746240"/>
            <a:ext cx="79248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600" b="1" dirty="0"/>
              <a:t>20%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BDEA08E-5690-8062-4881-F1D6BA8AB0F6}"/>
              </a:ext>
            </a:extLst>
          </p:cNvPr>
          <p:cNvSpPr/>
          <p:nvPr/>
        </p:nvSpPr>
        <p:spPr bwMode="auto">
          <a:xfrm>
            <a:off x="2026062" y="2584272"/>
            <a:ext cx="860631" cy="101127"/>
          </a:xfrm>
          <a:prstGeom prst="rect">
            <a:avLst/>
          </a:prstGeom>
          <a:solidFill>
            <a:srgbClr val="FFC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CF6AE9B-3EEF-AD9A-C61C-8D3E018D6D63}"/>
              </a:ext>
            </a:extLst>
          </p:cNvPr>
          <p:cNvSpPr txBox="1"/>
          <p:nvPr/>
        </p:nvSpPr>
        <p:spPr>
          <a:xfrm>
            <a:off x="2259842" y="2773599"/>
            <a:ext cx="74676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600" b="1" dirty="0"/>
              <a:t>Feb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646152C-2363-A592-C5C7-A8365122805C}"/>
              </a:ext>
            </a:extLst>
          </p:cNvPr>
          <p:cNvSpPr/>
          <p:nvPr/>
        </p:nvSpPr>
        <p:spPr bwMode="auto">
          <a:xfrm>
            <a:off x="3087204" y="2601556"/>
            <a:ext cx="860631" cy="101127"/>
          </a:xfrm>
          <a:prstGeom prst="rect">
            <a:avLst/>
          </a:prstGeom>
          <a:solidFill>
            <a:srgbClr val="FFC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75B2B6A-19F8-4630-570B-397885F77923}"/>
              </a:ext>
            </a:extLst>
          </p:cNvPr>
          <p:cNvSpPr txBox="1"/>
          <p:nvPr/>
        </p:nvSpPr>
        <p:spPr>
          <a:xfrm>
            <a:off x="3255849" y="2788839"/>
            <a:ext cx="74676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600" b="1" dirty="0"/>
              <a:t>March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47AF2F2-CBF2-E0E0-0458-50A7A9E5CADF}"/>
              </a:ext>
            </a:extLst>
          </p:cNvPr>
          <p:cNvSpPr/>
          <p:nvPr/>
        </p:nvSpPr>
        <p:spPr bwMode="auto">
          <a:xfrm>
            <a:off x="4058474" y="2615058"/>
            <a:ext cx="773281" cy="99253"/>
          </a:xfrm>
          <a:prstGeom prst="rect">
            <a:avLst/>
          </a:prstGeom>
          <a:solidFill>
            <a:srgbClr val="FFC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3D8045E-C64F-1D86-9323-314874A58FC2}"/>
              </a:ext>
            </a:extLst>
          </p:cNvPr>
          <p:cNvSpPr txBox="1"/>
          <p:nvPr/>
        </p:nvSpPr>
        <p:spPr>
          <a:xfrm>
            <a:off x="4161359" y="2773599"/>
            <a:ext cx="74676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600" b="1" dirty="0"/>
              <a:t>April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82A246BE-4077-4266-2714-343D68C499AC}"/>
              </a:ext>
            </a:extLst>
          </p:cNvPr>
          <p:cNvSpPr/>
          <p:nvPr/>
        </p:nvSpPr>
        <p:spPr bwMode="auto">
          <a:xfrm>
            <a:off x="4964511" y="2612991"/>
            <a:ext cx="830071" cy="134480"/>
          </a:xfrm>
          <a:prstGeom prst="rect">
            <a:avLst/>
          </a:prstGeom>
          <a:solidFill>
            <a:srgbClr val="FFC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F76926F-9581-7018-9A92-0378D3849317}"/>
              </a:ext>
            </a:extLst>
          </p:cNvPr>
          <p:cNvSpPr txBox="1"/>
          <p:nvPr/>
        </p:nvSpPr>
        <p:spPr>
          <a:xfrm>
            <a:off x="5219106" y="2788839"/>
            <a:ext cx="74676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600" b="1" dirty="0"/>
              <a:t>May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D6738435-348B-C060-13B1-614829058FEF}"/>
              </a:ext>
            </a:extLst>
          </p:cNvPr>
          <p:cNvSpPr/>
          <p:nvPr/>
        </p:nvSpPr>
        <p:spPr bwMode="auto">
          <a:xfrm>
            <a:off x="5969040" y="2601556"/>
            <a:ext cx="830071" cy="134480"/>
          </a:xfrm>
          <a:prstGeom prst="rect">
            <a:avLst/>
          </a:prstGeom>
          <a:solidFill>
            <a:srgbClr val="FFC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F5AE77A-8B6B-7F03-3F4C-A98CDC885D65}"/>
              </a:ext>
            </a:extLst>
          </p:cNvPr>
          <p:cNvSpPr txBox="1"/>
          <p:nvPr/>
        </p:nvSpPr>
        <p:spPr>
          <a:xfrm>
            <a:off x="6223635" y="2777404"/>
            <a:ext cx="74676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600" b="1" dirty="0"/>
              <a:t>June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AF36F6AE-6296-DC1C-6BC2-3284B4EE72FE}"/>
              </a:ext>
            </a:extLst>
          </p:cNvPr>
          <p:cNvSpPr/>
          <p:nvPr/>
        </p:nvSpPr>
        <p:spPr bwMode="auto">
          <a:xfrm>
            <a:off x="7002522" y="2579831"/>
            <a:ext cx="830071" cy="134480"/>
          </a:xfrm>
          <a:prstGeom prst="rect">
            <a:avLst/>
          </a:prstGeom>
          <a:solidFill>
            <a:srgbClr val="FFC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75C7441-643F-C6FE-CD47-8A7A7780F05F}"/>
              </a:ext>
            </a:extLst>
          </p:cNvPr>
          <p:cNvSpPr txBox="1"/>
          <p:nvPr/>
        </p:nvSpPr>
        <p:spPr>
          <a:xfrm>
            <a:off x="7257117" y="2755679"/>
            <a:ext cx="74676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600" b="1" dirty="0"/>
              <a:t>July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EFE86F6-B709-1BAB-6F9F-28042088E07A}"/>
              </a:ext>
            </a:extLst>
          </p:cNvPr>
          <p:cNvSpPr/>
          <p:nvPr/>
        </p:nvSpPr>
        <p:spPr bwMode="auto">
          <a:xfrm>
            <a:off x="7982212" y="2598863"/>
            <a:ext cx="830071" cy="134480"/>
          </a:xfrm>
          <a:prstGeom prst="rect">
            <a:avLst/>
          </a:prstGeom>
          <a:solidFill>
            <a:srgbClr val="FFC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AA15FA6-56C2-273F-1E83-F0548511779F}"/>
              </a:ext>
            </a:extLst>
          </p:cNvPr>
          <p:cNvSpPr txBox="1"/>
          <p:nvPr/>
        </p:nvSpPr>
        <p:spPr>
          <a:xfrm>
            <a:off x="8236807" y="2774711"/>
            <a:ext cx="74676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600" b="1" dirty="0"/>
              <a:t>Aug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019D788E-C5E5-CEAA-1AEE-3CEE67FBF4E6}"/>
              </a:ext>
            </a:extLst>
          </p:cNvPr>
          <p:cNvSpPr/>
          <p:nvPr/>
        </p:nvSpPr>
        <p:spPr bwMode="auto">
          <a:xfrm>
            <a:off x="8947584" y="2612991"/>
            <a:ext cx="830071" cy="134480"/>
          </a:xfrm>
          <a:prstGeom prst="rect">
            <a:avLst/>
          </a:prstGeom>
          <a:solidFill>
            <a:srgbClr val="FFC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D3D061EA-1351-743B-80ED-0143FDC1081D}"/>
              </a:ext>
            </a:extLst>
          </p:cNvPr>
          <p:cNvSpPr txBox="1"/>
          <p:nvPr/>
        </p:nvSpPr>
        <p:spPr>
          <a:xfrm>
            <a:off x="9202179" y="2788839"/>
            <a:ext cx="74676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600" b="1" dirty="0"/>
              <a:t>Sep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615F7D09-57AF-ED6A-F7D3-BC09FB559FEC}"/>
              </a:ext>
            </a:extLst>
          </p:cNvPr>
          <p:cNvSpPr/>
          <p:nvPr/>
        </p:nvSpPr>
        <p:spPr bwMode="auto">
          <a:xfrm>
            <a:off x="9875240" y="2612991"/>
            <a:ext cx="830071" cy="134480"/>
          </a:xfrm>
          <a:prstGeom prst="rect">
            <a:avLst/>
          </a:prstGeom>
          <a:solidFill>
            <a:srgbClr val="FFC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0DA51AB-88B1-EA52-A514-7266E132C2FA}"/>
              </a:ext>
            </a:extLst>
          </p:cNvPr>
          <p:cNvSpPr txBox="1"/>
          <p:nvPr/>
        </p:nvSpPr>
        <p:spPr>
          <a:xfrm>
            <a:off x="10129835" y="2788839"/>
            <a:ext cx="74676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600" b="1" dirty="0"/>
              <a:t>Oct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0C02A5FA-F835-DCF0-12E9-14E49A5C1D33}"/>
              </a:ext>
            </a:extLst>
          </p:cNvPr>
          <p:cNvSpPr/>
          <p:nvPr/>
        </p:nvSpPr>
        <p:spPr bwMode="auto">
          <a:xfrm>
            <a:off x="10835637" y="2598863"/>
            <a:ext cx="768190" cy="189976"/>
          </a:xfrm>
          <a:prstGeom prst="rect">
            <a:avLst/>
          </a:prstGeom>
          <a:solidFill>
            <a:srgbClr val="FF5C3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5BC4307F-6499-443A-DD3B-A120924875A6}"/>
              </a:ext>
            </a:extLst>
          </p:cNvPr>
          <p:cNvSpPr txBox="1"/>
          <p:nvPr/>
        </p:nvSpPr>
        <p:spPr>
          <a:xfrm>
            <a:off x="11090231" y="2774711"/>
            <a:ext cx="74676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600" b="1" dirty="0"/>
              <a:t>Nov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53486B10-2BD3-2C3F-3296-79246186AE01}"/>
              </a:ext>
            </a:extLst>
          </p:cNvPr>
          <p:cNvSpPr/>
          <p:nvPr/>
        </p:nvSpPr>
        <p:spPr bwMode="auto">
          <a:xfrm>
            <a:off x="7354994" y="1126326"/>
            <a:ext cx="2359323" cy="90758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Year End Sale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CFD005F6-01D0-AD57-CADB-A301FE2B3548}"/>
              </a:ext>
            </a:extLst>
          </p:cNvPr>
          <p:cNvSpPr txBox="1"/>
          <p:nvPr/>
        </p:nvSpPr>
        <p:spPr>
          <a:xfrm>
            <a:off x="9671296" y="4647736"/>
            <a:ext cx="138447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600" b="1" dirty="0"/>
              <a:t>To </a:t>
            </a:r>
            <a:r>
              <a:rPr lang="en-US" sz="2400" b="1" dirty="0">
                <a:solidFill>
                  <a:srgbClr val="FF0000"/>
                </a:solidFill>
              </a:rPr>
              <a:t>90 </a:t>
            </a:r>
            <a:r>
              <a:rPr lang="en-US" sz="1600" b="1" dirty="0">
                <a:solidFill>
                  <a:srgbClr val="FF0000"/>
                </a:solidFill>
              </a:rPr>
              <a:t>%</a:t>
            </a:r>
          </a:p>
        </p:txBody>
      </p:sp>
    </p:spTree>
    <p:extLst>
      <p:ext uri="{BB962C8B-B14F-4D97-AF65-F5344CB8AC3E}">
        <p14:creationId xmlns:p14="http://schemas.microsoft.com/office/powerpoint/2010/main" val="239098680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3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5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0" dur="5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1" dur="5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/>
      <p:bldP spid="25" grpId="0" animBg="1"/>
      <p:bldP spid="28" grpId="0"/>
      <p:bldP spid="29" grpId="0" animBg="1"/>
      <p:bldP spid="30" grpId="0"/>
      <p:bldP spid="31" grpId="0" animBg="1"/>
      <p:bldP spid="38" grpId="0"/>
      <p:bldP spid="45" grpId="0" animBg="1"/>
      <p:bldP spid="46" grpId="0"/>
      <p:bldP spid="47" grpId="0" animBg="1"/>
      <p:bldP spid="49" grpId="0"/>
      <p:bldP spid="50" grpId="0" animBg="1"/>
      <p:bldP spid="51" grpId="0"/>
      <p:bldP spid="52" grpId="0" animBg="1"/>
      <p:bldP spid="53" grpId="0"/>
      <p:bldP spid="54" grpId="0" animBg="1"/>
      <p:bldP spid="55" grpId="0"/>
      <p:bldP spid="56" grpId="0" animBg="1"/>
      <p:bldP spid="57" grpId="0"/>
      <p:bldP spid="58" grpId="0" animBg="1"/>
      <p:bldP spid="59" grpId="0"/>
      <p:bldP spid="6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Continental Tires launches new “Conti Premium Drive” stores in Mumbai ...">
            <a:extLst>
              <a:ext uri="{FF2B5EF4-FFF2-40B4-BE49-F238E27FC236}">
                <a16:creationId xmlns:a16="http://schemas.microsoft.com/office/drawing/2014/main" id="{95A9AA23-41A0-8DDD-269D-459E7C6CD7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E1840F7-DA8E-97D6-0724-1AF82A9ABD3A}"/>
              </a:ext>
            </a:extLst>
          </p:cNvPr>
          <p:cNvSpPr/>
          <p:nvPr/>
        </p:nvSpPr>
        <p:spPr bwMode="auto">
          <a:xfrm>
            <a:off x="883920" y="822960"/>
            <a:ext cx="10454640" cy="4968240"/>
          </a:xfrm>
          <a:prstGeom prst="rect">
            <a:avLst/>
          </a:prstGeom>
          <a:solidFill>
            <a:schemeClr val="bg2">
              <a:alpha val="8569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9CCCDBD-C736-F93F-321A-132177A51C4B}"/>
              </a:ext>
            </a:extLst>
          </p:cNvPr>
          <p:cNvSpPr/>
          <p:nvPr/>
        </p:nvSpPr>
        <p:spPr bwMode="auto">
          <a:xfrm>
            <a:off x="1051560" y="863969"/>
            <a:ext cx="91440" cy="454152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915095B-3176-9089-6D91-DE03803F276D}"/>
              </a:ext>
            </a:extLst>
          </p:cNvPr>
          <p:cNvSpPr/>
          <p:nvPr/>
        </p:nvSpPr>
        <p:spPr bwMode="auto">
          <a:xfrm rot="5400000" flipH="1">
            <a:off x="6125024" y="324403"/>
            <a:ext cx="63869" cy="10119359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8B4BD24-C255-E116-E725-58EDB2767F76}"/>
              </a:ext>
            </a:extLst>
          </p:cNvPr>
          <p:cNvSpPr txBox="1"/>
          <p:nvPr/>
        </p:nvSpPr>
        <p:spPr>
          <a:xfrm>
            <a:off x="91440" y="2826952"/>
            <a:ext cx="96012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000" b="1" dirty="0">
                <a:solidFill>
                  <a:srgbClr val="F4364C"/>
                </a:solidFill>
                <a:highlight>
                  <a:srgbClr val="FFFF00"/>
                </a:highlight>
              </a:rPr>
              <a:t>CPU %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8EA1038-6D58-3FCA-57AA-C48BDE3196E8}"/>
              </a:ext>
            </a:extLst>
          </p:cNvPr>
          <p:cNvSpPr txBox="1"/>
          <p:nvPr/>
        </p:nvSpPr>
        <p:spPr>
          <a:xfrm>
            <a:off x="5760211" y="5870309"/>
            <a:ext cx="70104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600" dirty="0"/>
              <a:t>Time %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5FF982E-B8BE-C2F7-84E1-12CCFF82B536}"/>
              </a:ext>
            </a:extLst>
          </p:cNvPr>
          <p:cNvSpPr txBox="1"/>
          <p:nvPr/>
        </p:nvSpPr>
        <p:spPr>
          <a:xfrm>
            <a:off x="4807711" y="5491306"/>
            <a:ext cx="96012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000" b="1" dirty="0">
                <a:solidFill>
                  <a:srgbClr val="F4364C"/>
                </a:solidFill>
                <a:highlight>
                  <a:srgbClr val="FFFF00"/>
                </a:highlight>
              </a:rPr>
              <a:t>Time %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1815F11-F23A-0CF3-C8EF-680860908500}"/>
              </a:ext>
            </a:extLst>
          </p:cNvPr>
          <p:cNvSpPr/>
          <p:nvPr/>
        </p:nvSpPr>
        <p:spPr bwMode="auto">
          <a:xfrm rot="5400000" flipH="1">
            <a:off x="5273495" y="544052"/>
            <a:ext cx="75289" cy="8336280"/>
          </a:xfrm>
          <a:prstGeom prst="rect">
            <a:avLst/>
          </a:prstGeom>
          <a:solidFill>
            <a:srgbClr val="07641D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C5162AF-2CE4-17C6-BA8D-8B5DE5F459D5}"/>
              </a:ext>
            </a:extLst>
          </p:cNvPr>
          <p:cNvSpPr/>
          <p:nvPr/>
        </p:nvSpPr>
        <p:spPr bwMode="auto">
          <a:xfrm flipH="1">
            <a:off x="9437597" y="1441981"/>
            <a:ext cx="91439" cy="3307855"/>
          </a:xfrm>
          <a:prstGeom prst="rect">
            <a:avLst/>
          </a:prstGeom>
          <a:solidFill>
            <a:srgbClr val="07641D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2C9A994-CAF6-5AD6-0D3D-B8DDC899E430}"/>
              </a:ext>
            </a:extLst>
          </p:cNvPr>
          <p:cNvSpPr/>
          <p:nvPr/>
        </p:nvSpPr>
        <p:spPr bwMode="auto">
          <a:xfrm flipH="1">
            <a:off x="10367236" y="1441981"/>
            <a:ext cx="91439" cy="3307855"/>
          </a:xfrm>
          <a:prstGeom prst="rect">
            <a:avLst/>
          </a:prstGeom>
          <a:solidFill>
            <a:srgbClr val="07641D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6116930-F0EB-AA42-EA9F-2E714E4BDBC4}"/>
              </a:ext>
            </a:extLst>
          </p:cNvPr>
          <p:cNvSpPr/>
          <p:nvPr/>
        </p:nvSpPr>
        <p:spPr bwMode="auto">
          <a:xfrm rot="5400000" flipH="1">
            <a:off x="9920129" y="933003"/>
            <a:ext cx="75289" cy="1001802"/>
          </a:xfrm>
          <a:prstGeom prst="rect">
            <a:avLst/>
          </a:prstGeom>
          <a:solidFill>
            <a:srgbClr val="07641D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FDF2028-F7E1-6BBD-5AC0-AF47C3121621}"/>
              </a:ext>
            </a:extLst>
          </p:cNvPr>
          <p:cNvSpPr/>
          <p:nvPr/>
        </p:nvSpPr>
        <p:spPr bwMode="auto">
          <a:xfrm rot="5400000" flipH="1">
            <a:off x="10838115" y="4249390"/>
            <a:ext cx="75288" cy="925603"/>
          </a:xfrm>
          <a:prstGeom prst="rect">
            <a:avLst/>
          </a:prstGeom>
          <a:solidFill>
            <a:srgbClr val="07641D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D0391B4-7166-E551-819A-ED26A0B9365B}"/>
              </a:ext>
            </a:extLst>
          </p:cNvPr>
          <p:cNvSpPr txBox="1"/>
          <p:nvPr/>
        </p:nvSpPr>
        <p:spPr>
          <a:xfrm>
            <a:off x="5448299" y="3942504"/>
            <a:ext cx="1463040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800" b="1" dirty="0"/>
              <a:t>Used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9DA68A9-8697-7002-0F02-E08416CDDAA4}"/>
              </a:ext>
            </a:extLst>
          </p:cNvPr>
          <p:cNvSpPr/>
          <p:nvPr/>
        </p:nvSpPr>
        <p:spPr bwMode="auto">
          <a:xfrm rot="5400000" flipH="1">
            <a:off x="6222522" y="-3828676"/>
            <a:ext cx="63868" cy="10084843"/>
          </a:xfrm>
          <a:prstGeom prst="rect">
            <a:avLst/>
          </a:prstGeom>
          <a:solidFill>
            <a:srgbClr val="07641D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29A8424-11C7-1A07-C238-7EF307C39F54}"/>
              </a:ext>
            </a:extLst>
          </p:cNvPr>
          <p:cNvSpPr txBox="1"/>
          <p:nvPr/>
        </p:nvSpPr>
        <p:spPr>
          <a:xfrm>
            <a:off x="4983479" y="916293"/>
            <a:ext cx="92964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600" b="1" dirty="0"/>
              <a:t>Bought</a:t>
            </a:r>
          </a:p>
        </p:txBody>
      </p:sp>
      <p:pic>
        <p:nvPicPr>
          <p:cNvPr id="25" name="Picture 24" descr="A red and white striped background&#10;&#10;Description automatically generated">
            <a:extLst>
              <a:ext uri="{FF2B5EF4-FFF2-40B4-BE49-F238E27FC236}">
                <a16:creationId xmlns:a16="http://schemas.microsoft.com/office/drawing/2014/main" id="{B3D6084D-8F74-C04B-EA34-61AFDCA345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2999" y="1196918"/>
            <a:ext cx="8344352" cy="3467100"/>
          </a:xfrm>
          <a:prstGeom prst="rect">
            <a:avLst/>
          </a:prstGeom>
        </p:spPr>
      </p:pic>
      <p:pic>
        <p:nvPicPr>
          <p:cNvPr id="26" name="Picture 25" descr="A red and white striped background&#10;&#10;Description automatically generated">
            <a:extLst>
              <a:ext uri="{FF2B5EF4-FFF2-40B4-BE49-F238E27FC236}">
                <a16:creationId xmlns:a16="http://schemas.microsoft.com/office/drawing/2014/main" id="{4927927B-EFD3-3EB1-3D4C-953079A1BC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2467"/>
          <a:stretch/>
        </p:blipFill>
        <p:spPr>
          <a:xfrm>
            <a:off x="10485118" y="1207447"/>
            <a:ext cx="872717" cy="346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37728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/>
      <p:bldP spid="15" grpId="0"/>
      <p:bldP spid="16" grpId="0" animBg="1"/>
      <p:bldP spid="17" grpId="0" animBg="1"/>
      <p:bldP spid="18" grpId="0" animBg="1"/>
      <p:bldP spid="19" grpId="0" animBg="1"/>
      <p:bldP spid="20" grpId="0" animBg="1"/>
      <p:bldP spid="22" grpId="1" animBg="1"/>
      <p:bldP spid="2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44AB3C3-F9FD-1264-66FB-F0E9CB420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The Cloud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B8397EB-BC78-0BC7-88BF-CCB9EB0F0E6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89" y="1591056"/>
            <a:ext cx="11013474" cy="861774"/>
          </a:xfrm>
        </p:spPr>
        <p:txBody>
          <a:bodyPr/>
          <a:lstStyle/>
          <a:p>
            <a:pPr marL="292100" indent="-292100">
              <a:spcBef>
                <a:spcPts val="1200"/>
              </a:spcBef>
            </a:pPr>
            <a:r>
              <a:rPr lang="en-MY" sz="2800" dirty="0"/>
              <a:t>Computer, Networking, Storage and other services Managed by SOMEONE else</a:t>
            </a:r>
            <a:endParaRPr lang="en-US" sz="22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29859E4-28E8-B116-6113-40C0D580F6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370839" y="3071489"/>
            <a:ext cx="11011601" cy="2667365"/>
          </a:xfrm>
          <a:prstGeom prst="rect">
            <a:avLst/>
          </a:prstGeom>
          <a:noFill/>
          <a:ln w="19050">
            <a:solidFill>
              <a:schemeClr val="accent4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4" name="Group 3" descr="Group of three icons representing the primary cloud computing services of Compute, Networking, and Storage.">
            <a:extLst>
              <a:ext uri="{FF2B5EF4-FFF2-40B4-BE49-F238E27FC236}">
                <a16:creationId xmlns:a16="http://schemas.microsoft.com/office/drawing/2014/main" id="{C46DAF8A-3D14-0179-DB3E-4EFB491E9EBD}"/>
              </a:ext>
            </a:extLst>
          </p:cNvPr>
          <p:cNvGrpSpPr/>
          <p:nvPr/>
        </p:nvGrpSpPr>
        <p:grpSpPr>
          <a:xfrm>
            <a:off x="1956157" y="3287612"/>
            <a:ext cx="7840965" cy="2235118"/>
            <a:chOff x="2169517" y="2527550"/>
            <a:chExt cx="7840965" cy="2235118"/>
          </a:xfrm>
        </p:grpSpPr>
        <p:pic>
          <p:nvPicPr>
            <p:cNvPr id="5" name="Picture 4" descr="Icon representing racks of servers for compute.">
              <a:extLst>
                <a:ext uri="{FF2B5EF4-FFF2-40B4-BE49-F238E27FC236}">
                  <a16:creationId xmlns:a16="http://schemas.microsoft.com/office/drawing/2014/main" id="{ED7F4824-F638-6742-BAA5-082D236F6F8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69517" y="2529106"/>
              <a:ext cx="1660327" cy="1660327"/>
            </a:xfrm>
            <a:prstGeom prst="rect">
              <a:avLst/>
            </a:prstGeom>
          </p:spPr>
        </p:pic>
        <p:pic>
          <p:nvPicPr>
            <p:cNvPr id="6" name="Picture 5" descr="Bar graphic representing data being stored on cloud servers">
              <a:extLst>
                <a:ext uri="{FF2B5EF4-FFF2-40B4-BE49-F238E27FC236}">
                  <a16:creationId xmlns:a16="http://schemas.microsoft.com/office/drawing/2014/main" id="{3706E0F9-1F25-6373-683B-F38B60DDB96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350154" y="2527550"/>
              <a:ext cx="1660328" cy="1663438"/>
            </a:xfrm>
            <a:prstGeom prst="rect">
              <a:avLst/>
            </a:prstGeom>
          </p:spPr>
        </p:pic>
        <p:pic>
          <p:nvPicPr>
            <p:cNvPr id="7" name="Picture 6" descr="Picture of two arrows showing data flowing on a network.">
              <a:extLst>
                <a:ext uri="{FF2B5EF4-FFF2-40B4-BE49-F238E27FC236}">
                  <a16:creationId xmlns:a16="http://schemas.microsoft.com/office/drawing/2014/main" id="{0FD98F44-4AAC-3165-130A-B9CD17BDCEE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12814" y="2529106"/>
              <a:ext cx="1660327" cy="1660327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A98BAA4-C382-7A5A-E1B6-12B583335416}"/>
                </a:ext>
              </a:extLst>
            </p:cNvPr>
            <p:cNvSpPr txBox="1"/>
            <p:nvPr/>
          </p:nvSpPr>
          <p:spPr>
            <a:xfrm>
              <a:off x="2372521" y="4430269"/>
              <a:ext cx="1254318" cy="3323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2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Compute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C75EF87-9CFB-531B-0346-69318E161B7A}"/>
                </a:ext>
              </a:extLst>
            </p:cNvPr>
            <p:cNvSpPr txBox="1"/>
            <p:nvPr/>
          </p:nvSpPr>
          <p:spPr>
            <a:xfrm>
              <a:off x="8659117" y="4430269"/>
              <a:ext cx="1042401" cy="3323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2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Storage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FDB2A26-0907-DA1D-42C0-9C9F0B30734A}"/>
                </a:ext>
              </a:extLst>
            </p:cNvPr>
            <p:cNvSpPr txBox="1"/>
            <p:nvPr/>
          </p:nvSpPr>
          <p:spPr>
            <a:xfrm>
              <a:off x="5348337" y="4430269"/>
              <a:ext cx="1589281" cy="3323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2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Networking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81558528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BB17E2-0AE9-35BF-B7A2-37D5EB0E3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Cloud Providers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166893-7B2A-0E63-AE88-0200A421078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8262" y="1607246"/>
            <a:ext cx="11013474" cy="2856167"/>
          </a:xfrm>
        </p:spPr>
        <p:txBody>
          <a:bodyPr/>
          <a:lstStyle/>
          <a:p>
            <a:r>
              <a:rPr lang="en-MY" sz="3200" dirty="0"/>
              <a:t>Companies(</a:t>
            </a:r>
            <a:r>
              <a:rPr lang="en-MY" sz="3200" i="1" dirty="0"/>
              <a:t>Microsoft, Amazon</a:t>
            </a:r>
            <a:r>
              <a:rPr lang="en-MY" sz="3200" dirty="0"/>
              <a:t>) who build huge data centres </a:t>
            </a:r>
          </a:p>
          <a:p>
            <a:r>
              <a:rPr lang="en-MY" sz="3200" dirty="0"/>
              <a:t>Fill it with servers, networking, </a:t>
            </a:r>
          </a:p>
          <a:p>
            <a:r>
              <a:rPr lang="en-MY" sz="3200" dirty="0"/>
              <a:t>cooling, electricity etc. </a:t>
            </a:r>
          </a:p>
          <a:p>
            <a:r>
              <a:rPr lang="en-MY" sz="3200" dirty="0"/>
              <a:t> Design and install various services </a:t>
            </a:r>
          </a:p>
          <a:p>
            <a:r>
              <a:rPr lang="en-MY" sz="3200" dirty="0"/>
              <a:t>Make it publicly accessible</a:t>
            </a:r>
            <a:endParaRPr lang="en-US" sz="32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DBA34D-02D8-EA55-F08E-09494BA559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450586902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">
            <a:extLst>
              <a:ext uri="{FF2B5EF4-FFF2-40B4-BE49-F238E27FC236}">
                <a16:creationId xmlns:a16="http://schemas.microsoft.com/office/drawing/2014/main" id="{0B2BFE41-3524-3DD7-E6C5-FB9FEB18FA6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4978881"/>
            <a:ext cx="5217510" cy="726353"/>
          </a:xfrm>
        </p:spPr>
        <p:txBody>
          <a:bodyPr/>
          <a:lstStyle/>
          <a:p>
            <a:endParaRPr lang="en-US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91344482-6411-16E0-C2BF-7346E4BA4C7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3664" y="4978881"/>
            <a:ext cx="5187106" cy="726353"/>
          </a:xfrm>
        </p:spPr>
        <p:txBody>
          <a:bodyPr/>
          <a:lstStyle/>
          <a:p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326AE212-3988-41D6-F06D-0E811171D0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4056" y="1152766"/>
            <a:ext cx="6923888" cy="3444634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7B152249-7033-FE1B-7AD7-14FD3DCA4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492443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Cloud Service </a:t>
            </a:r>
          </a:p>
        </p:txBody>
      </p:sp>
    </p:spTree>
    <p:extLst>
      <p:ext uri="{BB962C8B-B14F-4D97-AF65-F5344CB8AC3E}">
        <p14:creationId xmlns:p14="http://schemas.microsoft.com/office/powerpoint/2010/main" val="1090883481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4E0F2C-2810-32C6-9FA7-DADE61F710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44938" cy="492443"/>
          </a:xfrm>
        </p:spPr>
        <p:txBody>
          <a:bodyPr wrap="square" anchor="t">
            <a:normAutofit/>
          </a:bodyPr>
          <a:lstStyle/>
          <a:p>
            <a:r>
              <a:rPr lang="en-US" dirty="0" err="1"/>
              <a:t>DataCenter</a:t>
            </a:r>
            <a:endParaRPr lang="en-US" dirty="0"/>
          </a:p>
        </p:txBody>
      </p:sp>
      <p:pic>
        <p:nvPicPr>
          <p:cNvPr id="6" name="Picture 5" descr="A large factory in a field&#10;&#10;Description automatically generated with medium confidence">
            <a:extLst>
              <a:ext uri="{FF2B5EF4-FFF2-40B4-BE49-F238E27FC236}">
                <a16:creationId xmlns:a16="http://schemas.microsoft.com/office/drawing/2014/main" id="{C6850206-F22B-D1A4-29BA-9EB12C096C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08" r="2" b="2"/>
          <a:stretch/>
        </p:blipFill>
        <p:spPr>
          <a:xfrm>
            <a:off x="4064000" y="1581150"/>
            <a:ext cx="7535862" cy="4430720"/>
          </a:xfrm>
          <a:prstGeom prst="rect">
            <a:avLst/>
          </a:prstGeom>
          <a:noFill/>
          <a:ln>
            <a:noFill/>
          </a:ln>
        </p:spPr>
      </p:pic>
      <p:sp>
        <p:nvSpPr>
          <p:cNvPr id="6158" name="Text Placeholder 4">
            <a:extLst>
              <a:ext uri="{FF2B5EF4-FFF2-40B4-BE49-F238E27FC236}">
                <a16:creationId xmlns:a16="http://schemas.microsoft.com/office/drawing/2014/main" id="{9632BC28-8BF2-501B-1E50-0D026461FD7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594155"/>
            <a:ext cx="3174143" cy="246221"/>
          </a:xfrm>
        </p:spPr>
        <p:txBody>
          <a:bodyPr/>
          <a:lstStyle/>
          <a:p>
            <a:endParaRPr lang="en-US"/>
          </a:p>
        </p:txBody>
      </p:sp>
      <p:sp>
        <p:nvSpPr>
          <p:cNvPr id="6160" name="Text Placeholder 5">
            <a:extLst>
              <a:ext uri="{FF2B5EF4-FFF2-40B4-BE49-F238E27FC236}">
                <a16:creationId xmlns:a16="http://schemas.microsoft.com/office/drawing/2014/main" id="{17C1E41D-ACD2-10D9-922B-06BC90AFD47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89" y="2085764"/>
            <a:ext cx="3172811" cy="726353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497744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06AC25C-730F-99FB-2A8C-F1D5F5740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</a:t>
            </a:r>
            <a:r>
              <a:rPr lang="en-US" dirty="0" err="1"/>
              <a:t>DataCenter</a:t>
            </a:r>
            <a:r>
              <a:rPr lang="en-US" dirty="0"/>
              <a:t> Inside View</a:t>
            </a:r>
          </a:p>
        </p:txBody>
      </p:sp>
      <p:pic>
        <p:nvPicPr>
          <p:cNvPr id="8" name="Picture Placeholder 7" descr="A long hallway with rows of computer servers&#10;&#10;Description automatically generated">
            <a:extLst>
              <a:ext uri="{FF2B5EF4-FFF2-40B4-BE49-F238E27FC236}">
                <a16:creationId xmlns:a16="http://schemas.microsoft.com/office/drawing/2014/main" id="{FD32F782-650C-E5AA-20ED-2CF3B59386B0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>
          <a:blip r:embed="rId2"/>
          <a:srcRect t="429" b="429"/>
          <a:stretch>
            <a:fillRect/>
          </a:stretch>
        </p:blipFill>
        <p:spPr/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D7AF342-474E-A698-3869-DA4D022C070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703D839-D181-1AA1-541E-D1CD727E3EE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E7F5142-0D90-9F3C-9A5C-185D52386F07}"/>
              </a:ext>
            </a:extLst>
          </p:cNvPr>
          <p:cNvSpPr/>
          <p:nvPr/>
        </p:nvSpPr>
        <p:spPr bwMode="auto">
          <a:xfrm>
            <a:off x="4206240" y="2971800"/>
            <a:ext cx="7254240" cy="1280160"/>
          </a:xfrm>
          <a:prstGeom prst="rect">
            <a:avLst/>
          </a:prstGeom>
          <a:solidFill>
            <a:schemeClr val="bg2">
              <a:alpha val="51519"/>
            </a:schemeClr>
          </a:solidFill>
          <a:ln>
            <a:solidFill>
              <a:schemeClr val="bg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100k physical Server /Datacenter</a:t>
            </a:r>
          </a:p>
        </p:txBody>
      </p:sp>
    </p:spTree>
    <p:extLst>
      <p:ext uri="{BB962C8B-B14F-4D97-AF65-F5344CB8AC3E}">
        <p14:creationId xmlns:p14="http://schemas.microsoft.com/office/powerpoint/2010/main" val="398180359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77267A33-2D63-6B8D-43CE-675505D5A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Private cloud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B800F71-B561-BA25-3E83-782026B540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594155"/>
            <a:ext cx="3174143" cy="3077766"/>
          </a:xfrm>
        </p:spPr>
        <p:txBody>
          <a:bodyPr/>
          <a:lstStyle/>
          <a:p>
            <a:pPr marL="228600" indent="-2286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</a:rPr>
              <a:t>Organizations create a cloud environment in their datacenter.</a:t>
            </a:r>
          </a:p>
          <a:p>
            <a:pPr marL="228600" indent="-2286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</a:rPr>
              <a:t>Organizations are responsible for operating the services they provide.</a:t>
            </a:r>
          </a:p>
          <a:p>
            <a:pPr marL="228600" indent="-2286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</a:rPr>
              <a:t>Does not provide access to users outside of the organization.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E468B9A-AC51-7099-4DDB-EB312B5F4E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4064000" y="1581150"/>
            <a:ext cx="7535862" cy="4430720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4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E64348E1-2F3C-58EE-FE0B-D4A5F91074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6533" t="-3425" r="-116533" b="-3425"/>
          <a:stretch/>
        </p:blipFill>
        <p:spPr>
          <a:xfrm>
            <a:off x="4064000" y="1581150"/>
            <a:ext cx="7535863" cy="4430713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</p:pic>
    </p:spTree>
    <p:extLst>
      <p:ext uri="{BB962C8B-B14F-4D97-AF65-F5344CB8AC3E}">
        <p14:creationId xmlns:p14="http://schemas.microsoft.com/office/powerpoint/2010/main" val="2348823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07591182-DBA0-D27C-33B1-169E49566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Public cloud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060A702-2E1B-F2B0-91FE-ED9BE5B51F2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594155"/>
            <a:ext cx="3289300" cy="2769989"/>
          </a:xfrm>
        </p:spPr>
        <p:txBody>
          <a:bodyPr/>
          <a:lstStyle/>
          <a:p>
            <a:pPr marL="228600" indent="-2286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</a:rPr>
              <a:t>Owned by cloud services or hosting provider.</a:t>
            </a:r>
          </a:p>
          <a:p>
            <a:pPr marL="228600" indent="-2286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</a:rPr>
              <a:t>Provides resources and services to multiple </a:t>
            </a:r>
            <a:r>
              <a:rPr lang="en-US" sz="2000">
                <a:latin typeface="+mn-lt"/>
              </a:rPr>
              <a:t>organizations and </a:t>
            </a:r>
            <a:r>
              <a:rPr lang="en-US" sz="2000" dirty="0">
                <a:latin typeface="+mn-lt"/>
              </a:rPr>
              <a:t>users.</a:t>
            </a:r>
          </a:p>
          <a:p>
            <a:pPr marL="228600" indent="-2286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</a:rPr>
              <a:t>Accessed via secure network connection (typically </a:t>
            </a:r>
            <a:r>
              <a:rPr lang="en-US" sz="2000">
                <a:latin typeface="+mn-lt"/>
              </a:rPr>
              <a:t>over the internet</a:t>
            </a:r>
            <a:r>
              <a:rPr lang="en-US" sz="2000" dirty="0">
                <a:latin typeface="+mn-lt"/>
              </a:rPr>
              <a:t>).</a:t>
            </a:r>
          </a:p>
        </p:txBody>
      </p:sp>
      <p:pic>
        <p:nvPicPr>
          <p:cNvPr id="12" name="Picture Placeholder 11" descr="Multiple hands hold data up to servers in the clouds.">
            <a:extLst>
              <a:ext uri="{FF2B5EF4-FFF2-40B4-BE49-F238E27FC236}">
                <a16:creationId xmlns:a16="http://schemas.microsoft.com/office/drawing/2014/main" id="{292D9EE7-2B7D-0F7F-E5EB-9499F60BBCC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535" t="-20303" r="-19535" b="-20303"/>
          <a:stretch/>
        </p:blipFill>
        <p:spPr>
          <a:xfrm>
            <a:off x="4064000" y="1581150"/>
            <a:ext cx="7535863" cy="4430713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</p:pic>
    </p:spTree>
    <p:extLst>
      <p:ext uri="{BB962C8B-B14F-4D97-AF65-F5344CB8AC3E}">
        <p14:creationId xmlns:p14="http://schemas.microsoft.com/office/powerpoint/2010/main" val="309643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F7DB7452-CCD5-7000-9ED8-2B97B7565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303030"/>
                </a:solidFill>
                <a:latin typeface="Segoe UI Semibold (Headings)"/>
              </a:rPr>
              <a:t>Hybrid cloud</a:t>
            </a:r>
            <a:endParaRPr lang="en-US" dirty="0"/>
          </a:p>
        </p:txBody>
      </p:sp>
      <p:pic>
        <p:nvPicPr>
          <p:cNvPr id="12" name="Picture Placeholder 11" descr="The public cloud image and private cloud image are connected with a plus sign, demonstrating that a hybrid cloud is a combination of the two.">
            <a:extLst>
              <a:ext uri="{FF2B5EF4-FFF2-40B4-BE49-F238E27FC236}">
                <a16:creationId xmlns:a16="http://schemas.microsoft.com/office/drawing/2014/main" id="{82CE542A-F0AF-D7B4-7A47-48DD4BF3E717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4171" t="-211" r="-44171" b="-211"/>
          <a:stretch/>
        </p:blipFill>
        <p:spPr>
          <a:xfrm>
            <a:off x="0" y="1152525"/>
            <a:ext cx="12192000" cy="3444875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4"/>
            </a:solidFill>
          </a:ln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BA639F9-40A9-E90F-85D5-7F33E4F00E4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4978881"/>
            <a:ext cx="10854380" cy="615553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/>
              <a:t>Combines </a:t>
            </a:r>
            <a:r>
              <a:rPr lang="en-US" sz="2000" b="1" dirty="0"/>
              <a:t>public</a:t>
            </a:r>
            <a:r>
              <a:rPr lang="en-US" sz="2000" dirty="0"/>
              <a:t> and </a:t>
            </a:r>
            <a:r>
              <a:rPr lang="en-US" sz="2000" b="1" dirty="0"/>
              <a:t>private</a:t>
            </a:r>
            <a:r>
              <a:rPr lang="en-US" sz="2000" dirty="0"/>
              <a:t> clouds to allow applications to run in the most appropriate location.</a:t>
            </a:r>
          </a:p>
        </p:txBody>
      </p:sp>
    </p:spTree>
    <p:extLst>
      <p:ext uri="{BB962C8B-B14F-4D97-AF65-F5344CB8AC3E}">
        <p14:creationId xmlns:p14="http://schemas.microsoft.com/office/powerpoint/2010/main" val="3382167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4497AAD-B881-8DD6-1017-5112AF32A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492443"/>
          </a:xfrm>
        </p:spPr>
        <p:txBody>
          <a:bodyPr/>
          <a:lstStyle/>
          <a:p>
            <a:r>
              <a:rPr lang="en-US" dirty="0"/>
              <a:t>Learning path 01―outline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1C0A6F3-0572-77F3-913E-6A46C2CDBF0E}"/>
              </a:ext>
            </a:extLst>
          </p:cNvPr>
          <p:cNvSpPr txBox="1">
            <a:spLocks/>
          </p:cNvSpPr>
          <p:nvPr/>
        </p:nvSpPr>
        <p:spPr>
          <a:xfrm>
            <a:off x="588261" y="1141997"/>
            <a:ext cx="11011601" cy="30777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indent="0">
              <a:buNone/>
            </a:pPr>
            <a:r>
              <a:rPr lang="en-US" sz="2000" dirty="0"/>
              <a:t>You will learn the following concepts:</a:t>
            </a:r>
          </a:p>
        </p:txBody>
      </p:sp>
      <p:sp>
        <p:nvSpPr>
          <p:cNvPr id="6" name="Oval 5" descr="icon of a finger pushing a button">
            <a:extLst>
              <a:ext uri="{FF2B5EF4-FFF2-40B4-BE49-F238E27FC236}">
                <a16:creationId xmlns:a16="http://schemas.microsoft.com/office/drawing/2014/main" id="{BFD46395-0EC5-8BCA-2693-D5467E86B314}"/>
              </a:ext>
            </a:extLst>
          </p:cNvPr>
          <p:cNvSpPr>
            <a:spLocks/>
          </p:cNvSpPr>
          <p:nvPr/>
        </p:nvSpPr>
        <p:spPr bwMode="auto">
          <a:xfrm>
            <a:off x="616710" y="1712228"/>
            <a:ext cx="500890" cy="500890"/>
          </a:xfrm>
          <a:prstGeom prst="ellipse">
            <a:avLst/>
          </a:prstGeom>
          <a:solidFill>
            <a:srgbClr val="FF5C39"/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>
              <a:defRPr/>
            </a:pPr>
            <a:r>
              <a:rPr lang="en-US" sz="2800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0714F0-FC92-BAD2-21FC-03C9FF8A7144}"/>
              </a:ext>
            </a:extLst>
          </p:cNvPr>
          <p:cNvSpPr txBox="1">
            <a:spLocks/>
          </p:cNvSpPr>
          <p:nvPr/>
        </p:nvSpPr>
        <p:spPr>
          <a:xfrm>
            <a:off x="1278671" y="1809994"/>
            <a:ext cx="4952008" cy="172354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+mj-lt"/>
              </a:rPr>
              <a:t>Cloud computing</a:t>
            </a:r>
          </a:p>
          <a:p>
            <a:pPr marL="347663" indent="-233363">
              <a:spcAft>
                <a:spcPts val="600"/>
              </a:spcAft>
              <a:buSzPct val="90000"/>
              <a:buFont typeface="Arial" panose="020B0604020202020204" pitchFamily="34" charset="0"/>
              <a:buChar char="•"/>
            </a:pPr>
            <a:r>
              <a:rPr lang="en-US" sz="1800" dirty="0"/>
              <a:t>World is going to the Cloud </a:t>
            </a:r>
          </a:p>
          <a:p>
            <a:pPr marL="347663" indent="-233363">
              <a:spcAft>
                <a:spcPts val="600"/>
              </a:spcAft>
              <a:buSzPct val="90000"/>
              <a:buFont typeface="Arial" panose="020B0604020202020204" pitchFamily="34" charset="0"/>
              <a:buChar char="•"/>
            </a:pPr>
            <a:r>
              <a:rPr lang="en-US" sz="1800" dirty="0"/>
              <a:t>Before cloud</a:t>
            </a:r>
          </a:p>
          <a:p>
            <a:pPr marL="347663" indent="-233363">
              <a:spcAft>
                <a:spcPts val="600"/>
              </a:spcAft>
              <a:buSzPct val="90000"/>
              <a:buFont typeface="Arial" panose="020B0604020202020204" pitchFamily="34" charset="0"/>
              <a:buChar char="•"/>
            </a:pPr>
            <a:r>
              <a:rPr lang="en-US" sz="1800" dirty="0"/>
              <a:t>Before cloud – Use case</a:t>
            </a:r>
          </a:p>
          <a:p>
            <a:pPr marL="347663" indent="-233363">
              <a:spcAft>
                <a:spcPts val="600"/>
              </a:spcAft>
              <a:buSzPct val="90000"/>
              <a:buFont typeface="Arial" panose="020B0604020202020204" pitchFamily="34" charset="0"/>
              <a:buChar char="•"/>
            </a:pPr>
            <a:r>
              <a:rPr lang="en-US" sz="1800" dirty="0"/>
              <a:t>Cloud </a:t>
            </a:r>
          </a:p>
        </p:txBody>
      </p:sp>
      <p:sp>
        <p:nvSpPr>
          <p:cNvPr id="8" name="Oval 7" descr="icon of a finger pushing a button">
            <a:extLst>
              <a:ext uri="{FF2B5EF4-FFF2-40B4-BE49-F238E27FC236}">
                <a16:creationId xmlns:a16="http://schemas.microsoft.com/office/drawing/2014/main" id="{FC4F2B52-E35C-7EAF-50F4-1B5A91A108EE}"/>
              </a:ext>
            </a:extLst>
          </p:cNvPr>
          <p:cNvSpPr>
            <a:spLocks/>
          </p:cNvSpPr>
          <p:nvPr/>
        </p:nvSpPr>
        <p:spPr bwMode="auto">
          <a:xfrm>
            <a:off x="616710" y="3835920"/>
            <a:ext cx="500890" cy="500890"/>
          </a:xfrm>
          <a:prstGeom prst="ellipse">
            <a:avLst/>
          </a:prstGeom>
          <a:solidFill>
            <a:srgbClr val="FF5C39"/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>
              <a:defRPr/>
            </a:pPr>
            <a:r>
              <a:rPr lang="en-US" sz="2800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4095BB-4D61-14C0-01D5-658BADCBAB06}"/>
              </a:ext>
            </a:extLst>
          </p:cNvPr>
          <p:cNvSpPr txBox="1">
            <a:spLocks/>
          </p:cNvSpPr>
          <p:nvPr/>
        </p:nvSpPr>
        <p:spPr>
          <a:xfrm>
            <a:off x="1278671" y="3926060"/>
            <a:ext cx="4952008" cy="661720"/>
          </a:xfrm>
          <a:prstGeom prst="rect">
            <a:avLst/>
          </a:prstGeom>
          <a:noFill/>
        </p:spPr>
        <p:txBody>
          <a:bodyPr wrap="square" lIns="0" tIns="0" rIns="0" bIns="0" anchor="t">
            <a:sp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US" sz="2000" dirty="0">
                <a:latin typeface="+mj-lt"/>
              </a:rPr>
              <a:t>Azure Learning</a:t>
            </a:r>
          </a:p>
          <a:p>
            <a:pPr marL="347663" indent="-233363">
              <a:spcAft>
                <a:spcPts val="600"/>
              </a:spcAft>
              <a:buSzPct val="90000"/>
              <a:buFont typeface="Arial" panose="020B0604020202020204" pitchFamily="34" charset="0"/>
              <a:buChar char="•"/>
            </a:pPr>
            <a:r>
              <a:rPr lang="en-US" sz="1800" dirty="0"/>
              <a:t>Learning</a:t>
            </a:r>
          </a:p>
        </p:txBody>
      </p:sp>
      <p:sp>
        <p:nvSpPr>
          <p:cNvPr id="11" name="Oval 10" descr="icon of a finger pushing a button">
            <a:extLst>
              <a:ext uri="{FF2B5EF4-FFF2-40B4-BE49-F238E27FC236}">
                <a16:creationId xmlns:a16="http://schemas.microsoft.com/office/drawing/2014/main" id="{4B7EF41F-6AC4-58DA-5BDD-37341B4844AF}"/>
              </a:ext>
            </a:extLst>
          </p:cNvPr>
          <p:cNvSpPr>
            <a:spLocks/>
          </p:cNvSpPr>
          <p:nvPr/>
        </p:nvSpPr>
        <p:spPr bwMode="auto">
          <a:xfrm>
            <a:off x="616710" y="4851763"/>
            <a:ext cx="500890" cy="500890"/>
          </a:xfrm>
          <a:prstGeom prst="ellipse">
            <a:avLst/>
          </a:prstGeom>
          <a:solidFill>
            <a:srgbClr val="FF5C39"/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>
              <a:defRPr/>
            </a:pPr>
            <a:r>
              <a:rPr lang="en-US" sz="2800" b="1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FD83A29-5A64-F61E-9606-420F30E55D8A}"/>
              </a:ext>
            </a:extLst>
          </p:cNvPr>
          <p:cNvSpPr txBox="1">
            <a:spLocks/>
          </p:cNvSpPr>
          <p:nvPr/>
        </p:nvSpPr>
        <p:spPr>
          <a:xfrm>
            <a:off x="1278672" y="4934131"/>
            <a:ext cx="4952008" cy="661720"/>
          </a:xfrm>
          <a:prstGeom prst="rect">
            <a:avLst/>
          </a:prstGeom>
          <a:noFill/>
        </p:spPr>
        <p:txBody>
          <a:bodyPr wrap="square" lIns="0" tIns="0" rIns="0" bIns="0" anchor="t">
            <a:sp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US" sz="2000" dirty="0">
                <a:latin typeface="+mj-lt"/>
              </a:rPr>
              <a:t>Azure Certification </a:t>
            </a:r>
          </a:p>
          <a:p>
            <a:pPr marL="347663" indent="-233363">
              <a:spcAft>
                <a:spcPts val="600"/>
              </a:spcAft>
              <a:buSzPct val="90000"/>
              <a:buFont typeface="Arial" panose="020B0604020202020204" pitchFamily="34" charset="0"/>
              <a:buChar char="•"/>
            </a:pPr>
            <a:r>
              <a:rPr lang="en-US" sz="1800" dirty="0"/>
              <a:t>Certification </a:t>
            </a:r>
          </a:p>
        </p:txBody>
      </p:sp>
      <p:pic>
        <p:nvPicPr>
          <p:cNvPr id="22" name="Graphic 3">
            <a:extLst>
              <a:ext uri="{FF2B5EF4-FFF2-40B4-BE49-F238E27FC236}">
                <a16:creationId xmlns:a16="http://schemas.microsoft.com/office/drawing/2014/main" id="{CEE1C0ED-8223-0284-2D33-ADDE6EB255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464" b="-315"/>
          <a:stretch/>
        </p:blipFill>
        <p:spPr>
          <a:xfrm>
            <a:off x="6966497" y="1806289"/>
            <a:ext cx="3861160" cy="3855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722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15EF2-21C8-3FB7-E760-1E31E7443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VS AWS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649E6B-6516-F835-4D19-93E5618D5404}"/>
              </a:ext>
            </a:extLst>
          </p:cNvPr>
          <p:cNvSpPr txBox="1"/>
          <p:nvPr/>
        </p:nvSpPr>
        <p:spPr>
          <a:xfrm>
            <a:off x="588262" y="1669276"/>
            <a:ext cx="9942578" cy="22652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Y" b="1" dirty="0" err="1"/>
              <a:t>AWS</a:t>
            </a:r>
            <a:r>
              <a:rPr lang="en-MY" dirty="0" err="1"/>
              <a:t>:Launched</a:t>
            </a:r>
            <a:r>
              <a:rPr lang="en-MY" dirty="0"/>
              <a:t> in 2006</a:t>
            </a:r>
          </a:p>
          <a:p>
            <a:r>
              <a:rPr lang="en-MY" dirty="0"/>
              <a:t>	Largest market share</a:t>
            </a:r>
          </a:p>
          <a:p>
            <a:pPr lvl="2"/>
            <a:r>
              <a:rPr lang="en-MY" dirty="0"/>
              <a:t>Broad adoption across various industries</a:t>
            </a:r>
          </a:p>
          <a:p>
            <a:pPr lvl="2"/>
            <a:r>
              <a:rPr lang="en-MY" dirty="0"/>
              <a:t>Pay-as-you-go, reserved instances, savings plans, spot instances</a:t>
            </a:r>
          </a:p>
          <a:p>
            <a:r>
              <a:rPr lang="en-MY" b="1" dirty="0" err="1"/>
              <a:t>Azure</a:t>
            </a:r>
            <a:r>
              <a:rPr lang="en-MY" dirty="0" err="1"/>
              <a:t>:Launched</a:t>
            </a:r>
            <a:r>
              <a:rPr lang="en-MY" dirty="0"/>
              <a:t> in 2010</a:t>
            </a:r>
          </a:p>
          <a:p>
            <a:r>
              <a:rPr lang="en-MY" dirty="0"/>
              <a:t>	Second-largest market share</a:t>
            </a:r>
          </a:p>
          <a:p>
            <a:r>
              <a:rPr lang="en-MY" dirty="0"/>
              <a:t>	Strong presence in the enterprise sector</a:t>
            </a:r>
          </a:p>
          <a:p>
            <a:r>
              <a:rPr lang="en-MY" dirty="0"/>
              <a:t>	Pay-as-you-go, reserved instances, spot pricing</a:t>
            </a:r>
          </a:p>
        </p:txBody>
      </p:sp>
    </p:spTree>
    <p:extLst>
      <p:ext uri="{BB962C8B-B14F-4D97-AF65-F5344CB8AC3E}">
        <p14:creationId xmlns:p14="http://schemas.microsoft.com/office/powerpoint/2010/main" val="3523689970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1D10B70-1057-EC8D-CC10-14C37E323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911" y="3384610"/>
            <a:ext cx="6345239" cy="615553"/>
          </a:xfrm>
        </p:spPr>
        <p:txBody>
          <a:bodyPr/>
          <a:lstStyle/>
          <a:p>
            <a:r>
              <a:rPr lang="en-US" dirty="0"/>
              <a:t>Learning and Certification </a:t>
            </a:r>
          </a:p>
        </p:txBody>
      </p:sp>
    </p:spTree>
    <p:extLst>
      <p:ext uri="{BB962C8B-B14F-4D97-AF65-F5344CB8AC3E}">
        <p14:creationId xmlns:p14="http://schemas.microsoft.com/office/powerpoint/2010/main" val="1476332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D841C132-6659-3AE5-CD41-51E9B32349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7293" y="68263"/>
            <a:ext cx="9077414" cy="65357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09176337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6EBE21A-FA6A-0050-961A-1095C14FEA0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8262" y="1808961"/>
            <a:ext cx="5217510" cy="72635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E846E5-A9DB-E743-4895-A9C4619EB48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7C31A29-078D-0EF8-03EF-45F4143BD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Upcoming 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D2869C-C98D-A3BC-0487-37DC6E88D3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729714386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AE94C28-5816-4640-4ACD-7658CB1FC5E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08310" y="1290801"/>
            <a:ext cx="5217510" cy="1132618"/>
          </a:xfrm>
        </p:spPr>
        <p:txBody>
          <a:bodyPr/>
          <a:lstStyle/>
          <a:p>
            <a:r>
              <a:rPr lang="en-MY" dirty="0"/>
              <a:t>Create an Azure Free Account – </a:t>
            </a:r>
            <a:r>
              <a:rPr lang="en-MY" dirty="0" err="1"/>
              <a:t>Portal.azure.com</a:t>
            </a:r>
            <a:endParaRPr lang="en-MY" dirty="0"/>
          </a:p>
          <a:p>
            <a:r>
              <a:rPr lang="en-MY" dirty="0"/>
              <a:t>Set Up a Free Subscription</a:t>
            </a:r>
          </a:p>
          <a:p>
            <a:r>
              <a:rPr lang="en-MY" dirty="0"/>
              <a:t>Set Up the Sandbox Environment for Learning </a:t>
            </a:r>
          </a:p>
          <a:p>
            <a:r>
              <a:rPr lang="en-MY" dirty="0"/>
              <a:t>Explore and Learn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909E59-8888-ADEA-65D1-F0ED22B2CC9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A55F9F8-9D8B-6937-B4D0-640145923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Azure Sandbox environment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6438072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9560990-03AA-50C9-9534-FE862A18CB2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8262" y="1397481"/>
            <a:ext cx="5217510" cy="1625060"/>
          </a:xfrm>
        </p:spPr>
        <p:txBody>
          <a:bodyPr/>
          <a:lstStyle/>
          <a:p>
            <a:r>
              <a:rPr lang="en-MY" dirty="0">
                <a:hlinkClick r:id="rId2"/>
              </a:rPr>
              <a:t>Cloud Computing Services | Microsoft Azure</a:t>
            </a:r>
            <a:endParaRPr lang="en-MY" dirty="0"/>
          </a:p>
          <a:p>
            <a:r>
              <a:rPr lang="en-MY" dirty="0">
                <a:hlinkClick r:id="rId3"/>
              </a:rPr>
              <a:t>Browse all courses, learning paths, and modules - Training | Microsoft Learn</a:t>
            </a:r>
            <a:endParaRPr lang="en-MY" dirty="0"/>
          </a:p>
          <a:p>
            <a:r>
              <a:rPr lang="en-MY" dirty="0">
                <a:hlinkClick r:id="rId4"/>
              </a:rPr>
              <a:t>Microsoft Certified: Azure Fundamentals - Certifications | Microsoft Learn</a:t>
            </a:r>
            <a:endParaRPr lang="en-MY" dirty="0"/>
          </a:p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F9E49A-8D5A-8EE8-99D6-2994BAE897F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9EE4F7A-BEF7-E1BB-2ACB-B739D049CE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DA733F-8CEF-BEAA-18D4-C46198AF75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856365580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DDEC27-45C9-2B1D-B62F-7F6351C3D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438" y="1641297"/>
            <a:ext cx="6345239" cy="1231106"/>
          </a:xfrm>
        </p:spPr>
        <p:txBody>
          <a:bodyPr/>
          <a:lstStyle/>
          <a:p>
            <a:r>
              <a:rPr lang="en-MY" dirty="0">
                <a:hlinkClick r:id="rId2"/>
              </a:rPr>
              <a:t>Cloud Computing Services | Microsoft Azure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A4C686-07B2-291C-5207-E05068C335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4437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4636-58A0-ECF9-0D17-4596A8E959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302" y="356616"/>
            <a:ext cx="11013474" cy="984885"/>
          </a:xfrm>
        </p:spPr>
        <p:txBody>
          <a:bodyPr/>
          <a:lstStyle/>
          <a:p>
            <a:r>
              <a:rPr lang="en-US" dirty="0"/>
              <a:t>World is going to the Cloud </a:t>
            </a:r>
            <a:br>
              <a:rPr lang="en-US" dirty="0"/>
            </a:br>
            <a:endParaRPr lang="en-US" dirty="0"/>
          </a:p>
        </p:txBody>
      </p:sp>
      <p:pic>
        <p:nvPicPr>
          <p:cNvPr id="8" name="Picture 7" descr="A cloud in a jar&#10;&#10;Description automatically generated">
            <a:extLst>
              <a:ext uri="{FF2B5EF4-FFF2-40B4-BE49-F238E27FC236}">
                <a16:creationId xmlns:a16="http://schemas.microsoft.com/office/drawing/2014/main" id="{8DA8F6C4-B7CE-18D6-79EF-A2F9AA0D38A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97"/>
          <a:stretch/>
        </p:blipFill>
        <p:spPr>
          <a:xfrm>
            <a:off x="0" y="1188719"/>
            <a:ext cx="4445000" cy="5639171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7E4E4AC3-2FF4-0F90-17E7-7D2A43918E12}"/>
              </a:ext>
            </a:extLst>
          </p:cNvPr>
          <p:cNvSpPr/>
          <p:nvPr/>
        </p:nvSpPr>
        <p:spPr bwMode="auto">
          <a:xfrm>
            <a:off x="4876800" y="1341501"/>
            <a:ext cx="6675120" cy="624459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MY" sz="2400" b="1" dirty="0"/>
              <a:t>90% of Software Companies Use Cloud</a:t>
            </a: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B05E9001-106C-5B71-AF89-BD62B40E88FE}"/>
              </a:ext>
            </a:extLst>
          </p:cNvPr>
          <p:cNvSpPr/>
          <p:nvPr/>
        </p:nvSpPr>
        <p:spPr bwMode="auto">
          <a:xfrm>
            <a:off x="4924743" y="2326386"/>
            <a:ext cx="6675120" cy="624459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MY" sz="2400" b="1" dirty="0"/>
              <a:t>Nearly $600 Billion in End-User Spending</a:t>
            </a: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A9D71A22-A5CA-4C3E-DE4D-B2883EB3BADC}"/>
              </a:ext>
            </a:extLst>
          </p:cNvPr>
          <p:cNvSpPr/>
          <p:nvPr/>
        </p:nvSpPr>
        <p:spPr bwMode="auto">
          <a:xfrm>
            <a:off x="4924743" y="3384100"/>
            <a:ext cx="6675120" cy="134023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MY" sz="2400" b="1" dirty="0"/>
              <a:t>Microsoft announces US$2.2 billion investment to fuel Malaysia’s cloud and AI transformation</a:t>
            </a: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258748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  <p:bldP spid="1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0502A693-F151-1C1D-8894-EAB9E5CDE6AE}"/>
              </a:ext>
            </a:extLst>
          </p:cNvPr>
          <p:cNvSpPr/>
          <p:nvPr/>
        </p:nvSpPr>
        <p:spPr bwMode="auto">
          <a:xfrm>
            <a:off x="2521685" y="2621280"/>
            <a:ext cx="6416040" cy="161544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02254F-ABFA-A349-BE21-BF117001CC87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 algn="l" defTabSz="1219170">
              <a:defRPr/>
            </a:pPr>
            <a:endParaRPr lang="en-US" sz="933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F35DAF-F03D-0C42-B589-73C09A9A2A9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defTabSz="1219170">
              <a:defRPr/>
            </a:pPr>
            <a:fld id="{ADA48181-2C78-49CB-8C52-912A07842C2E}" type="slidenum">
              <a:rPr lang="en-US" sz="933">
                <a:solidFill>
                  <a:srgbClr val="000000"/>
                </a:solidFill>
                <a:latin typeface="Arial"/>
              </a:rPr>
              <a:pPr defTabSz="1219170">
                <a:defRPr/>
              </a:pPr>
              <a:t>4</a:t>
            </a:fld>
            <a:endParaRPr lang="en-US" sz="933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622D1483-F9CB-3A4F-8201-ADE23DFA3A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0964" y="2967431"/>
            <a:ext cx="627601" cy="73836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364BCD48-F64F-1F4C-86D9-3801B03805B5}"/>
              </a:ext>
            </a:extLst>
          </p:cNvPr>
          <p:cNvSpPr txBox="1"/>
          <p:nvPr/>
        </p:nvSpPr>
        <p:spPr>
          <a:xfrm>
            <a:off x="2786525" y="3669856"/>
            <a:ext cx="936473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9170">
              <a:defRPr/>
            </a:pPr>
            <a:r>
              <a:rPr lang="en-DE" sz="1067">
                <a:solidFill>
                  <a:srgbClr val="000000"/>
                </a:solidFill>
                <a:latin typeface="Arial"/>
              </a:rPr>
              <a:t>CRM Mobile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52CB1D0-D342-2849-B14F-19D3A3165B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5490" y="3026137"/>
            <a:ext cx="620947" cy="62094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8D9F6CE-CBA8-5D44-91B8-954BE11D08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8758" y="3011659"/>
            <a:ext cx="620947" cy="620947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EA563E01-2822-204D-90F4-8856DFAFFAA2}"/>
              </a:ext>
            </a:extLst>
          </p:cNvPr>
          <p:cNvSpPr txBox="1"/>
          <p:nvPr/>
        </p:nvSpPr>
        <p:spPr>
          <a:xfrm>
            <a:off x="4733669" y="3669856"/>
            <a:ext cx="1285929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9170">
              <a:defRPr/>
            </a:pPr>
            <a:r>
              <a:rPr lang="en-DE" sz="1067">
                <a:solidFill>
                  <a:srgbClr val="000000"/>
                </a:solidFill>
                <a:latin typeface="Arial"/>
              </a:rPr>
              <a:t>COC </a:t>
            </a:r>
            <a:r>
              <a:rPr lang="en-US" sz="1067" dirty="0">
                <a:solidFill>
                  <a:srgbClr val="000000"/>
                </a:solidFill>
                <a:latin typeface="Arial"/>
              </a:rPr>
              <a:t>Web/ </a:t>
            </a:r>
            <a:r>
              <a:rPr lang="en-DE" sz="1067">
                <a:solidFill>
                  <a:srgbClr val="000000"/>
                </a:solidFill>
                <a:latin typeface="Arial"/>
              </a:rPr>
              <a:t>Mobile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6BCF280-F4F2-A54D-A683-DA8D28D2D05D}"/>
              </a:ext>
            </a:extLst>
          </p:cNvPr>
          <p:cNvSpPr txBox="1"/>
          <p:nvPr/>
        </p:nvSpPr>
        <p:spPr>
          <a:xfrm>
            <a:off x="4055490" y="3695251"/>
            <a:ext cx="580608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9170">
              <a:defRPr/>
            </a:pPr>
            <a:r>
              <a:rPr lang="en-DE" sz="1067">
                <a:solidFill>
                  <a:srgbClr val="000000"/>
                </a:solidFill>
                <a:latin typeface="Arial"/>
              </a:rPr>
              <a:t>ECHO</a:t>
            </a:r>
          </a:p>
        </p:txBody>
      </p:sp>
      <p:pic>
        <p:nvPicPr>
          <p:cNvPr id="27" name="Graphic 26" descr="Boardroom outline">
            <a:extLst>
              <a:ext uri="{FF2B5EF4-FFF2-40B4-BE49-F238E27FC236}">
                <a16:creationId xmlns:a16="http://schemas.microsoft.com/office/drawing/2014/main" id="{3F51E398-4676-2F4A-056E-D1E081366D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130397" y="2879410"/>
            <a:ext cx="914400" cy="9144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9D10A38D-214D-2BD3-EFB6-C2861475C020}"/>
              </a:ext>
            </a:extLst>
          </p:cNvPr>
          <p:cNvSpPr txBox="1"/>
          <p:nvPr/>
        </p:nvSpPr>
        <p:spPr>
          <a:xfrm>
            <a:off x="6130397" y="3705791"/>
            <a:ext cx="997388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9170">
              <a:defRPr/>
            </a:pPr>
            <a:r>
              <a:rPr lang="en-US" sz="1067" dirty="0">
                <a:solidFill>
                  <a:srgbClr val="000000"/>
                </a:solidFill>
                <a:latin typeface="Arial"/>
              </a:rPr>
              <a:t>Chat Bot App</a:t>
            </a:r>
            <a:endParaRPr lang="en-DE" sz="1067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5" name="Graphic 34" descr="QR Code with solid fill">
            <a:extLst>
              <a:ext uri="{FF2B5EF4-FFF2-40B4-BE49-F238E27FC236}">
                <a16:creationId xmlns:a16="http://schemas.microsoft.com/office/drawing/2014/main" id="{19E96A44-F333-E801-63FD-DCB2EE791F4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477118" y="3003518"/>
            <a:ext cx="714847" cy="714847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35903504-E1F3-0DC2-C027-88CB9B128863}"/>
              </a:ext>
            </a:extLst>
          </p:cNvPr>
          <p:cNvSpPr txBox="1"/>
          <p:nvPr/>
        </p:nvSpPr>
        <p:spPr>
          <a:xfrm>
            <a:off x="7332640" y="3692267"/>
            <a:ext cx="1003801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9170">
              <a:defRPr/>
            </a:pPr>
            <a:r>
              <a:rPr lang="en-US" sz="1067" dirty="0">
                <a:solidFill>
                  <a:srgbClr val="000000"/>
                </a:solidFill>
                <a:latin typeface="Arial"/>
              </a:rPr>
              <a:t>Check-in App</a:t>
            </a:r>
            <a:endParaRPr lang="en-DE" sz="1067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5" name="Graphic 3">
            <a:extLst>
              <a:ext uri="{FF2B5EF4-FFF2-40B4-BE49-F238E27FC236}">
                <a16:creationId xmlns:a16="http://schemas.microsoft.com/office/drawing/2014/main" id="{30B76BCE-D45C-77C4-2587-D9DD35B68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 t="464" b="-315"/>
          <a:stretch/>
        </p:blipFill>
        <p:spPr>
          <a:xfrm>
            <a:off x="8498757" y="2057785"/>
            <a:ext cx="1128679" cy="1126990"/>
          </a:xfrm>
          <a:prstGeom prst="rect">
            <a:avLst/>
          </a:prstGeom>
        </p:spPr>
      </p:pic>
      <p:sp>
        <p:nvSpPr>
          <p:cNvPr id="53" name="Title 1">
            <a:extLst>
              <a:ext uri="{FF2B5EF4-FFF2-40B4-BE49-F238E27FC236}">
                <a16:creationId xmlns:a16="http://schemas.microsoft.com/office/drawing/2014/main" id="{D91E0D61-57C9-03EC-A8CF-C051A79D32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65176"/>
            <a:ext cx="11013474" cy="369332"/>
          </a:xfrm>
        </p:spPr>
        <p:txBody>
          <a:bodyPr/>
          <a:lstStyle/>
          <a:p>
            <a:r>
              <a:rPr lang="en-US" dirty="0"/>
              <a:t>Conti </a:t>
            </a:r>
            <a:r>
              <a:rPr lang="en-US" dirty="0" err="1"/>
              <a:t>Ecom</a:t>
            </a:r>
            <a:r>
              <a:rPr lang="en-US" dirty="0"/>
              <a:t> cc – Cloud </a:t>
            </a:r>
          </a:p>
        </p:txBody>
      </p:sp>
    </p:spTree>
    <p:extLst>
      <p:ext uri="{BB962C8B-B14F-4D97-AF65-F5344CB8AC3E}">
        <p14:creationId xmlns:p14="http://schemas.microsoft.com/office/powerpoint/2010/main" val="1141630896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9911" y="3384610"/>
            <a:ext cx="6345239" cy="615553"/>
          </a:xfrm>
        </p:spPr>
        <p:txBody>
          <a:bodyPr/>
          <a:lstStyle/>
          <a:p>
            <a:r>
              <a:rPr lang="en-US" dirty="0"/>
              <a:t>Why Cloud?</a:t>
            </a:r>
          </a:p>
        </p:txBody>
      </p:sp>
    </p:spTree>
    <p:extLst>
      <p:ext uri="{BB962C8B-B14F-4D97-AF65-F5344CB8AC3E}">
        <p14:creationId xmlns:p14="http://schemas.microsoft.com/office/powerpoint/2010/main" val="1761908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3671B-6CE5-3864-BEEC-3A7147B38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502" y="487816"/>
            <a:ext cx="11013474" cy="492443"/>
          </a:xfrm>
        </p:spPr>
        <p:txBody>
          <a:bodyPr/>
          <a:lstStyle/>
          <a:p>
            <a:r>
              <a:rPr lang="en-US" dirty="0"/>
              <a:t>Before the Cloud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4535CB-0EEB-960A-E918-A41BD8FF541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249829" y="1219200"/>
            <a:ext cx="6744051" cy="4592026"/>
          </a:xfrm>
        </p:spPr>
        <p:txBody>
          <a:bodyPr/>
          <a:lstStyle/>
          <a:p>
            <a:r>
              <a:rPr lang="en-US" sz="3600" dirty="0"/>
              <a:t>If you needs server, you had to</a:t>
            </a:r>
          </a:p>
          <a:p>
            <a:pPr marL="1143000" lvl="3" indent="-457200">
              <a:buFont typeface="Wingdings" pitchFamily="2" charset="2"/>
              <a:buChar char="Ø"/>
            </a:pPr>
            <a:r>
              <a:rPr lang="en-US" sz="3200" dirty="0"/>
              <a:t>Buy it</a:t>
            </a:r>
          </a:p>
          <a:p>
            <a:pPr marL="1143000" lvl="3" indent="-457200">
              <a:buFont typeface="Wingdings" pitchFamily="2" charset="2"/>
              <a:buChar char="Ø"/>
            </a:pPr>
            <a:r>
              <a:rPr lang="en-US" sz="3200" dirty="0"/>
              <a:t>Install it</a:t>
            </a:r>
          </a:p>
          <a:p>
            <a:pPr marL="1143000" lvl="3" indent="-457200">
              <a:buFont typeface="Wingdings" pitchFamily="2" charset="2"/>
              <a:buChar char="Ø"/>
            </a:pPr>
            <a:r>
              <a:rPr lang="en-US" sz="3200" dirty="0"/>
              <a:t>Maintain it</a:t>
            </a:r>
          </a:p>
          <a:p>
            <a:pPr marL="1143000" lvl="3" indent="-457200">
              <a:buFont typeface="Wingdings" pitchFamily="2" charset="2"/>
              <a:buChar char="Ø"/>
            </a:pPr>
            <a:r>
              <a:rPr lang="en-US" sz="3200" dirty="0"/>
              <a:t>Replace it when it’s become old </a:t>
            </a:r>
          </a:p>
          <a:p>
            <a:pPr marL="1143000" lvl="3" indent="-457200">
              <a:buFont typeface="Wingdings" pitchFamily="2" charset="2"/>
              <a:buChar char="Ø"/>
            </a:pPr>
            <a:r>
              <a:rPr lang="en-US" sz="3200" dirty="0"/>
              <a:t>Have own IT team </a:t>
            </a:r>
          </a:p>
          <a:p>
            <a:pPr lvl="3"/>
            <a:endParaRPr lang="en-US" sz="32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4F3F81-1567-E7C9-9E2C-D10C20B5AD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  <p:pic>
        <p:nvPicPr>
          <p:cNvPr id="10" name="Picture 9" descr="A person standing in a hallway of lockers&#10;&#10;Description automatically generated">
            <a:extLst>
              <a:ext uri="{FF2B5EF4-FFF2-40B4-BE49-F238E27FC236}">
                <a16:creationId xmlns:a16="http://schemas.microsoft.com/office/drawing/2014/main" id="{44E7623E-3F8C-E8E5-DDC3-C5E9DE07BC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19200"/>
            <a:ext cx="4991100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89433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29B1A4-5C3F-F25B-6371-149E1C7C50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44938" cy="492443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You often ended up with this</a:t>
            </a:r>
          </a:p>
        </p:txBody>
      </p:sp>
      <p:pic>
        <p:nvPicPr>
          <p:cNvPr id="6" name="Picture 5" descr="A computer server with many wires&#10;&#10;Description automatically generated with medium confidence">
            <a:extLst>
              <a:ext uri="{FF2B5EF4-FFF2-40B4-BE49-F238E27FC236}">
                <a16:creationId xmlns:a16="http://schemas.microsoft.com/office/drawing/2014/main" id="{39991E83-8171-BF07-2F87-862F704819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" b="11254"/>
          <a:stretch/>
        </p:blipFill>
        <p:spPr>
          <a:xfrm>
            <a:off x="4064000" y="1581150"/>
            <a:ext cx="7535862" cy="443072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80CCC59A-B6E7-52F6-7FCF-610B38C16B2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8262" y="1581150"/>
            <a:ext cx="3709418" cy="2055947"/>
          </a:xfrm>
        </p:spPr>
        <p:txBody>
          <a:bodyPr/>
          <a:lstStyle/>
          <a:p>
            <a:pPr lvl="2"/>
            <a:r>
              <a:rPr lang="en-US" sz="2800" dirty="0"/>
              <a:t>Networking</a:t>
            </a:r>
          </a:p>
          <a:p>
            <a:pPr lvl="2"/>
            <a:r>
              <a:rPr lang="en-US" sz="2800" dirty="0"/>
              <a:t>Database</a:t>
            </a:r>
          </a:p>
          <a:p>
            <a:pPr lvl="2"/>
            <a:r>
              <a:rPr lang="en-US" sz="2800" dirty="0"/>
              <a:t>User Management</a:t>
            </a:r>
          </a:p>
          <a:p>
            <a:pPr lvl="2"/>
            <a:r>
              <a:rPr lang="en-US" sz="2800" dirty="0"/>
              <a:t>And more ..</a:t>
            </a:r>
          </a:p>
        </p:txBody>
      </p:sp>
    </p:spTree>
    <p:extLst>
      <p:ext uri="{BB962C8B-B14F-4D97-AF65-F5344CB8AC3E}">
        <p14:creationId xmlns:p14="http://schemas.microsoft.com/office/powerpoint/2010/main" val="8852707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AD1E0AE-70BB-61FC-3CF2-EDF62928C1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D4B613A-D96B-10C5-588E-14C24DD287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22E1132-3F8B-CD16-79D4-7DE9F62B277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234449E-D2EF-7664-9B51-E32B13B9BCC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Continental Tires launches new “Conti Premium Drive” stores in Mumbai ...">
            <a:extLst>
              <a:ext uri="{FF2B5EF4-FFF2-40B4-BE49-F238E27FC236}">
                <a16:creationId xmlns:a16="http://schemas.microsoft.com/office/drawing/2014/main" id="{A8D2B111-9B4F-46AE-ED8A-662CDE23CB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21A187D-5B9D-90ED-2133-813D166E1FA3}"/>
              </a:ext>
            </a:extLst>
          </p:cNvPr>
          <p:cNvSpPr/>
          <p:nvPr/>
        </p:nvSpPr>
        <p:spPr bwMode="auto">
          <a:xfrm>
            <a:off x="883920" y="822960"/>
            <a:ext cx="10454640" cy="4968240"/>
          </a:xfrm>
          <a:prstGeom prst="rect">
            <a:avLst/>
          </a:prstGeom>
          <a:solidFill>
            <a:schemeClr val="bg2">
              <a:alpha val="8569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Picture Placeholder 8" descr="Computer outline">
            <a:extLst>
              <a:ext uri="{FF2B5EF4-FFF2-40B4-BE49-F238E27FC236}">
                <a16:creationId xmlns:a16="http://schemas.microsoft.com/office/drawing/2014/main" id="{63136BC7-25B1-E3AC-C71D-13F28CBA62BD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67093" t="20602" r="-1645" b="20602"/>
          <a:stretch/>
        </p:blipFill>
        <p:spPr>
          <a:xfrm>
            <a:off x="5760719" y="3873936"/>
            <a:ext cx="830071" cy="1412480"/>
          </a:xfrm>
        </p:spPr>
      </p:pic>
      <p:pic>
        <p:nvPicPr>
          <p:cNvPr id="10" name="Picture Placeholder 8" descr="Computer outline">
            <a:extLst>
              <a:ext uri="{FF2B5EF4-FFF2-40B4-BE49-F238E27FC236}">
                <a16:creationId xmlns:a16="http://schemas.microsoft.com/office/drawing/2014/main" id="{C9AB03E2-37DF-107A-8951-313FC3F0EB3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67093" t="20602" r="-1645" b="20602"/>
          <a:stretch/>
        </p:blipFill>
        <p:spPr bwMode="ltGray">
          <a:xfrm>
            <a:off x="6323075" y="4205880"/>
            <a:ext cx="830071" cy="1412480"/>
          </a:xfrm>
          <a:prstGeom prst="rect">
            <a:avLst/>
          </a:prstGeom>
          <a:solidFill>
            <a:srgbClr val="F4F4F7"/>
          </a:solidFill>
          <a:ln>
            <a:noFill/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A9DBDE4-890C-720C-AFC9-53EF431876B4}"/>
              </a:ext>
            </a:extLst>
          </p:cNvPr>
          <p:cNvSpPr/>
          <p:nvPr/>
        </p:nvSpPr>
        <p:spPr bwMode="auto">
          <a:xfrm>
            <a:off x="1051560" y="3200400"/>
            <a:ext cx="860631" cy="106680"/>
          </a:xfrm>
          <a:prstGeom prst="rect">
            <a:avLst/>
          </a:prstGeom>
          <a:solidFill>
            <a:srgbClr val="FFC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E3AB25B-806E-0267-5653-83697EDFDA28}"/>
              </a:ext>
            </a:extLst>
          </p:cNvPr>
          <p:cNvSpPr txBox="1"/>
          <p:nvPr/>
        </p:nvSpPr>
        <p:spPr>
          <a:xfrm>
            <a:off x="1246249" y="3395280"/>
            <a:ext cx="665942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600" b="1" dirty="0"/>
              <a:t>Jan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01E221E-BC75-F05D-7B94-146070B58471}"/>
              </a:ext>
            </a:extLst>
          </p:cNvPr>
          <p:cNvSpPr txBox="1"/>
          <p:nvPr/>
        </p:nvSpPr>
        <p:spPr>
          <a:xfrm>
            <a:off x="7279128" y="4580176"/>
            <a:ext cx="79248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600" b="1" dirty="0"/>
              <a:t>60%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1EC9082-4A4D-CC36-9FF9-C7C1768C16A5}"/>
              </a:ext>
            </a:extLst>
          </p:cNvPr>
          <p:cNvSpPr/>
          <p:nvPr/>
        </p:nvSpPr>
        <p:spPr bwMode="auto">
          <a:xfrm>
            <a:off x="2071782" y="3205953"/>
            <a:ext cx="860631" cy="101127"/>
          </a:xfrm>
          <a:prstGeom prst="rect">
            <a:avLst/>
          </a:prstGeom>
          <a:solidFill>
            <a:srgbClr val="FFC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20247B6-D166-20B3-FD1E-CDF6542CEBBF}"/>
              </a:ext>
            </a:extLst>
          </p:cNvPr>
          <p:cNvSpPr txBox="1"/>
          <p:nvPr/>
        </p:nvSpPr>
        <p:spPr>
          <a:xfrm>
            <a:off x="2305562" y="3395280"/>
            <a:ext cx="74676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600" b="1" dirty="0"/>
              <a:t>Feb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ABF4BC3-93BD-7421-C0F8-D0A9F5F20C8C}"/>
              </a:ext>
            </a:extLst>
          </p:cNvPr>
          <p:cNvSpPr/>
          <p:nvPr/>
        </p:nvSpPr>
        <p:spPr bwMode="auto">
          <a:xfrm>
            <a:off x="3132924" y="3223237"/>
            <a:ext cx="860631" cy="101127"/>
          </a:xfrm>
          <a:prstGeom prst="rect">
            <a:avLst/>
          </a:prstGeom>
          <a:solidFill>
            <a:srgbClr val="FFC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5FE5166-500B-25C3-BE4D-1B698B01EBFA}"/>
              </a:ext>
            </a:extLst>
          </p:cNvPr>
          <p:cNvSpPr txBox="1"/>
          <p:nvPr/>
        </p:nvSpPr>
        <p:spPr>
          <a:xfrm>
            <a:off x="3301569" y="3410520"/>
            <a:ext cx="74676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600" b="1" dirty="0"/>
              <a:t>March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44B1114-5E8C-ED59-43DA-915E2FD47B01}"/>
              </a:ext>
            </a:extLst>
          </p:cNvPr>
          <p:cNvSpPr/>
          <p:nvPr/>
        </p:nvSpPr>
        <p:spPr bwMode="auto">
          <a:xfrm>
            <a:off x="4104194" y="3236739"/>
            <a:ext cx="773281" cy="99253"/>
          </a:xfrm>
          <a:prstGeom prst="rect">
            <a:avLst/>
          </a:prstGeom>
          <a:solidFill>
            <a:srgbClr val="FFC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5E637EC-1002-64A6-14F6-41852D07166B}"/>
              </a:ext>
            </a:extLst>
          </p:cNvPr>
          <p:cNvSpPr txBox="1"/>
          <p:nvPr/>
        </p:nvSpPr>
        <p:spPr>
          <a:xfrm>
            <a:off x="4207079" y="3395280"/>
            <a:ext cx="74676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600" b="1" dirty="0"/>
              <a:t>April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C3BAB63-5D4B-EF0A-F169-7CFC708C64F1}"/>
              </a:ext>
            </a:extLst>
          </p:cNvPr>
          <p:cNvSpPr/>
          <p:nvPr/>
        </p:nvSpPr>
        <p:spPr bwMode="auto">
          <a:xfrm>
            <a:off x="5010231" y="3234672"/>
            <a:ext cx="830071" cy="134480"/>
          </a:xfrm>
          <a:prstGeom prst="rect">
            <a:avLst/>
          </a:prstGeom>
          <a:solidFill>
            <a:srgbClr val="FFC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318DFB7-FC50-ACD7-5176-B452F6227C7A}"/>
              </a:ext>
            </a:extLst>
          </p:cNvPr>
          <p:cNvSpPr txBox="1"/>
          <p:nvPr/>
        </p:nvSpPr>
        <p:spPr>
          <a:xfrm>
            <a:off x="5264826" y="3410520"/>
            <a:ext cx="74676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600" b="1" dirty="0"/>
              <a:t>May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F65F358-C596-7F51-B0B0-52746F9D8ED3}"/>
              </a:ext>
            </a:extLst>
          </p:cNvPr>
          <p:cNvSpPr/>
          <p:nvPr/>
        </p:nvSpPr>
        <p:spPr bwMode="auto">
          <a:xfrm>
            <a:off x="6014760" y="3223237"/>
            <a:ext cx="830071" cy="134480"/>
          </a:xfrm>
          <a:prstGeom prst="rect">
            <a:avLst/>
          </a:prstGeom>
          <a:solidFill>
            <a:srgbClr val="FFC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2E7D064-8D56-C5FC-334F-0EB9D88C8FF1}"/>
              </a:ext>
            </a:extLst>
          </p:cNvPr>
          <p:cNvSpPr txBox="1"/>
          <p:nvPr/>
        </p:nvSpPr>
        <p:spPr>
          <a:xfrm>
            <a:off x="6269355" y="3399085"/>
            <a:ext cx="74676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600" b="1" dirty="0"/>
              <a:t>June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F423CBB-5E9D-DEC4-70E7-06358CD56492}"/>
              </a:ext>
            </a:extLst>
          </p:cNvPr>
          <p:cNvSpPr/>
          <p:nvPr/>
        </p:nvSpPr>
        <p:spPr bwMode="auto">
          <a:xfrm>
            <a:off x="7048242" y="3201512"/>
            <a:ext cx="830071" cy="134480"/>
          </a:xfrm>
          <a:prstGeom prst="rect">
            <a:avLst/>
          </a:prstGeom>
          <a:solidFill>
            <a:srgbClr val="FFC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6738DAE-E8CC-2AAA-D179-B5776A25AF5B}"/>
              </a:ext>
            </a:extLst>
          </p:cNvPr>
          <p:cNvSpPr txBox="1"/>
          <p:nvPr/>
        </p:nvSpPr>
        <p:spPr>
          <a:xfrm>
            <a:off x="7302837" y="3377360"/>
            <a:ext cx="74676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600" b="1" dirty="0"/>
              <a:t>July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1C94748-BA82-5A23-35BB-593CC05BE803}"/>
              </a:ext>
            </a:extLst>
          </p:cNvPr>
          <p:cNvSpPr/>
          <p:nvPr/>
        </p:nvSpPr>
        <p:spPr bwMode="auto">
          <a:xfrm>
            <a:off x="8027932" y="3220544"/>
            <a:ext cx="830071" cy="134480"/>
          </a:xfrm>
          <a:prstGeom prst="rect">
            <a:avLst/>
          </a:prstGeom>
          <a:solidFill>
            <a:srgbClr val="FFC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FD5490E-95E4-844C-005B-465CBF01B72C}"/>
              </a:ext>
            </a:extLst>
          </p:cNvPr>
          <p:cNvSpPr txBox="1"/>
          <p:nvPr/>
        </p:nvSpPr>
        <p:spPr>
          <a:xfrm>
            <a:off x="8282527" y="3396392"/>
            <a:ext cx="74676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600" b="1" dirty="0"/>
              <a:t>Aug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3FBA948-3CED-712C-84D1-4BE7C32447B8}"/>
              </a:ext>
            </a:extLst>
          </p:cNvPr>
          <p:cNvSpPr/>
          <p:nvPr/>
        </p:nvSpPr>
        <p:spPr bwMode="auto">
          <a:xfrm>
            <a:off x="8993304" y="3234672"/>
            <a:ext cx="830071" cy="134480"/>
          </a:xfrm>
          <a:prstGeom prst="rect">
            <a:avLst/>
          </a:prstGeom>
          <a:solidFill>
            <a:srgbClr val="FFC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686958F-47E8-082C-E89E-A67C56A061F9}"/>
              </a:ext>
            </a:extLst>
          </p:cNvPr>
          <p:cNvSpPr txBox="1"/>
          <p:nvPr/>
        </p:nvSpPr>
        <p:spPr>
          <a:xfrm>
            <a:off x="9247899" y="3410520"/>
            <a:ext cx="74676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600" b="1" dirty="0"/>
              <a:t>Sep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D957537-A78C-D56E-31EC-E92057E9CD9D}"/>
              </a:ext>
            </a:extLst>
          </p:cNvPr>
          <p:cNvSpPr/>
          <p:nvPr/>
        </p:nvSpPr>
        <p:spPr bwMode="auto">
          <a:xfrm>
            <a:off x="9920960" y="3234672"/>
            <a:ext cx="830071" cy="134480"/>
          </a:xfrm>
          <a:prstGeom prst="rect">
            <a:avLst/>
          </a:prstGeom>
          <a:solidFill>
            <a:srgbClr val="FFC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FA4400D-531E-D2AB-9D28-F57C9BB072FF}"/>
              </a:ext>
            </a:extLst>
          </p:cNvPr>
          <p:cNvSpPr txBox="1"/>
          <p:nvPr/>
        </p:nvSpPr>
        <p:spPr>
          <a:xfrm>
            <a:off x="10175555" y="3410520"/>
            <a:ext cx="74676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600" b="1" dirty="0"/>
              <a:t>Oct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880D465F-2C90-3C95-849F-0DBFEB8A69AA}"/>
              </a:ext>
            </a:extLst>
          </p:cNvPr>
          <p:cNvSpPr/>
          <p:nvPr/>
        </p:nvSpPr>
        <p:spPr bwMode="auto">
          <a:xfrm>
            <a:off x="10881357" y="3220544"/>
            <a:ext cx="768190" cy="189976"/>
          </a:xfrm>
          <a:prstGeom prst="rect">
            <a:avLst/>
          </a:prstGeom>
          <a:solidFill>
            <a:srgbClr val="FF5C3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F819EB4-52E3-0DF4-2F2D-9E9FD53DEA8C}"/>
              </a:ext>
            </a:extLst>
          </p:cNvPr>
          <p:cNvSpPr txBox="1"/>
          <p:nvPr/>
        </p:nvSpPr>
        <p:spPr>
          <a:xfrm>
            <a:off x="11135951" y="3396392"/>
            <a:ext cx="74676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600" b="1" dirty="0"/>
              <a:t>Nov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D3696965-0132-9696-D75B-F618FDF59DAB}"/>
              </a:ext>
            </a:extLst>
          </p:cNvPr>
          <p:cNvSpPr/>
          <p:nvPr/>
        </p:nvSpPr>
        <p:spPr bwMode="auto">
          <a:xfrm>
            <a:off x="7302836" y="1356360"/>
            <a:ext cx="2359323" cy="90758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Year End Sale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F716801-D51F-16A8-1CCE-3A7492C58207}"/>
              </a:ext>
            </a:extLst>
          </p:cNvPr>
          <p:cNvSpPr txBox="1"/>
          <p:nvPr/>
        </p:nvSpPr>
        <p:spPr>
          <a:xfrm>
            <a:off x="7762067" y="4501595"/>
            <a:ext cx="138447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600" b="1" dirty="0"/>
              <a:t>To </a:t>
            </a:r>
            <a:r>
              <a:rPr lang="en-US" sz="2400" b="1" dirty="0">
                <a:solidFill>
                  <a:srgbClr val="FF0000"/>
                </a:solidFill>
              </a:rPr>
              <a:t>120</a:t>
            </a:r>
            <a:r>
              <a:rPr lang="en-US" sz="1600" b="1" dirty="0">
                <a:solidFill>
                  <a:srgbClr val="FF0000"/>
                </a:solidFill>
              </a:rPr>
              <a:t>%</a:t>
            </a:r>
          </a:p>
        </p:txBody>
      </p:sp>
      <p:pic>
        <p:nvPicPr>
          <p:cNvPr id="1028" name="Picture 4" descr="Sound Cannons: Crowd Control and Permanent Hearing Damage - AudioCardio ...">
            <a:extLst>
              <a:ext uri="{FF2B5EF4-FFF2-40B4-BE49-F238E27FC236}">
                <a16:creationId xmlns:a16="http://schemas.microsoft.com/office/drawing/2014/main" id="{175516ED-563A-9639-6D12-E5E59DA126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704" y="112254"/>
            <a:ext cx="3958785" cy="2640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Graphic 47" descr="Close with solid fill">
            <a:extLst>
              <a:ext uri="{FF2B5EF4-FFF2-40B4-BE49-F238E27FC236}">
                <a16:creationId xmlns:a16="http://schemas.microsoft.com/office/drawing/2014/main" id="{70CD6143-1C30-57BB-D4A1-45214A96575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928866" y="417838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16759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7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9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4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5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0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" grpId="0" animBg="1"/>
      <p:bldP spid="12" grpId="0"/>
      <p:bldP spid="14" grpId="0" animBg="1"/>
      <p:bldP spid="15" grpId="0"/>
      <p:bldP spid="16" grpId="0" animBg="1"/>
      <p:bldP spid="17" grpId="0"/>
      <p:bldP spid="18" grpId="0" animBg="1"/>
      <p:bldP spid="19" grpId="0"/>
      <p:bldP spid="20" grpId="0" animBg="1"/>
      <p:bldP spid="21" grpId="0"/>
      <p:bldP spid="26" grpId="0" animBg="1"/>
      <p:bldP spid="27" grpId="0"/>
      <p:bldP spid="32" grpId="0" animBg="1"/>
      <p:bldP spid="33" grpId="0"/>
      <p:bldP spid="34" grpId="0" animBg="1"/>
      <p:bldP spid="35" grpId="0"/>
      <p:bldP spid="36" grpId="0" animBg="1"/>
      <p:bldP spid="37" grpId="0"/>
      <p:bldP spid="39" grpId="0" animBg="1"/>
      <p:bldP spid="40" grpId="0"/>
      <p:bldP spid="41" grpId="0" animBg="1"/>
      <p:bldP spid="42" grpId="0"/>
      <p:bldP spid="4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8FDE662-56D1-5101-4D8B-9B6B4FF467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7DA1253-1719-B2F0-E2D0-C810DFDF04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E456BF5-0096-74F2-619F-A80E5354410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069749" y="1213640"/>
            <a:ext cx="7535862" cy="4430720"/>
          </a:xfrm>
        </p:spPr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FD72168-3668-FD85-5CFE-05741CC0731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50DFE47-E54A-688C-16B5-14835D6880F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 descr="Group of Serious Business People in a Meeting Stock Photo - Image of ...">
            <a:extLst>
              <a:ext uri="{FF2B5EF4-FFF2-40B4-BE49-F238E27FC236}">
                <a16:creationId xmlns:a16="http://schemas.microsoft.com/office/drawing/2014/main" id="{DEAFC19F-7C4F-11A7-EDEC-8104E077C6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" y="76200"/>
            <a:ext cx="9494520" cy="678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9552522"/>
      </p:ext>
    </p:extLst>
  </p:cSld>
  <p:clrMapOvr>
    <a:masterClrMapping/>
  </p:clrMapOvr>
  <p:transition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USER_INPUT_REQUIRED" val="Individual information;Please enter your individual information:"/>
  <p:tag name="MIO_USER_INPUT_LANGUAGE" val="en-US"/>
  <p:tag name="MIO_USER_INPUT_TEXT" val=" 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USER_INPUT_REQUIRED" val="Individueller Informationsbereich;Bitte fügen Sie Ihre individuelle Information hinzu:"/>
  <p:tag name="MIO_USER_INPUT_LANGUAGE" val="de-DE"/>
  <p:tag name="MIO_USER_INPUT_TEXT" val=" 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USER_INPUT_REQUIRED" val="Classification and Control of Information;Please select the level of confidentiality:"/>
  <p:tag name="MIO_USER_INPUT_LANGUAGE" val="en-US"/>
  <p:tag name="MIO_USER_INPUT_OPTIONS" val="Public;Internal;Confidential;Strictly Confidential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USER_INPUT_REQUIRED" val="Klassifizierung und Vertraulichkeitsstufen;Bitte wählen Sie den Grad der Vertraulichkeit"/>
  <p:tag name="MIO_USER_INPUT_LANGUAGE" val="de-DE"/>
  <p:tag name="MIO_USER_INPUT_OPTIONS" val="Öffentlich;Intern;Vertraulich;streng vertraulich"/>
</p:tagLst>
</file>

<file path=ppt/theme/theme1.xml><?xml version="1.0" encoding="utf-8"?>
<a:theme xmlns:a="http://schemas.openxmlformats.org/drawingml/2006/main" name="1_LIGHT MODE">
  <a:themeElements>
    <a:clrScheme name="BAR Light">
      <a:dk1>
        <a:srgbClr val="000000"/>
      </a:dk1>
      <a:lt1>
        <a:srgbClr val="FFFFFF"/>
      </a:lt1>
      <a:dk2>
        <a:srgbClr val="091F2E"/>
      </a:dk2>
      <a:lt2>
        <a:srgbClr val="FFF8F3"/>
      </a:lt2>
      <a:accent1>
        <a:srgbClr val="702573"/>
      </a:accent1>
      <a:accent2>
        <a:srgbClr val="BF3AC4"/>
      </a:accent2>
      <a:accent3>
        <a:srgbClr val="FE5B38"/>
      </a:accent3>
      <a:accent4>
        <a:srgbClr val="D59DD7"/>
      </a:accent4>
      <a:accent5>
        <a:srgbClr val="FEE298"/>
      </a:accent5>
      <a:accent6>
        <a:srgbClr val="D7D2CA"/>
      </a:accent6>
      <a:hlink>
        <a:srgbClr val="0077D3"/>
      </a:hlink>
      <a:folHlink>
        <a:srgbClr val="0077D3"/>
      </a:folHlink>
    </a:clrScheme>
    <a:fontScheme name="Custom 3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1600" dirty="0" smtClean="0"/>
        </a:defPPr>
      </a:lstStyle>
    </a:txDef>
  </a:objectDefaults>
  <a:extraClrSchemeLst/>
  <a:custClrLst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Light Brown">
      <a:srgbClr val="E1D3C7"/>
    </a:custClr>
    <a:custClr name="Brown">
      <a:srgbClr val="BF9474"/>
    </a:custClr>
    <a:custClr name="Dark Brown">
      <a:srgbClr val="5C4738"/>
    </a:custClr>
    <a:custClr name="Light Yellow">
      <a:srgbClr val="FFE399"/>
    </a:custClr>
    <a:custClr name="Yellow">
      <a:srgbClr val="FFB900"/>
    </a:custClr>
    <a:custClr name="Dark Yellow">
      <a:srgbClr val="7F5A1A"/>
    </a:custClr>
    <a:custClr name="Light Orange">
      <a:srgbClr val="FFA38B"/>
    </a:custClr>
    <a:custClr name="Orange">
      <a:srgbClr val="FF5C39"/>
    </a:custClr>
    <a:custClr name="Dark Orange">
      <a:srgbClr val="73391D"/>
    </a:custClr>
    <a:custClr name="Light Red">
      <a:srgbClr val="FFB3BB"/>
    </a:custClr>
    <a:custClr name="Red">
      <a:srgbClr val="F4364C"/>
    </a:custClr>
    <a:custClr name="Dark Red">
      <a:srgbClr val="73262F"/>
    </a:custClr>
    <a:custClr name="Light Magenta">
      <a:srgbClr val="D59ED7"/>
    </a:custClr>
    <a:custClr name="Magenta">
      <a:srgbClr val="C03BC4"/>
    </a:custClr>
    <a:custClr name="Dark Magenta">
      <a:srgbClr val="702573"/>
    </a:custClr>
    <a:custClr name="Light Purple">
      <a:srgbClr val="C5B4E3"/>
    </a:custClr>
    <a:custClr name="Purple">
      <a:srgbClr val="8661C5"/>
    </a:custClr>
    <a:custClr name="Dark Purple">
      <a:srgbClr val="463668"/>
    </a:custClr>
    <a:custClr name="Light Blue">
      <a:srgbClr val="8DC8E8"/>
    </a:custClr>
    <a:custClr name="Blue">
      <a:srgbClr val="0078D4"/>
    </a:custClr>
    <a:custClr name="Dark Blue">
      <a:srgbClr val="2A446F"/>
    </a:custClr>
    <a:custClr name="Light Teal">
      <a:srgbClr val="B9DCD2"/>
    </a:custClr>
    <a:custClr name="Teal">
      <a:srgbClr val="49C5B1"/>
    </a:custClr>
    <a:custClr name="Dark Teal">
      <a:srgbClr val="225B62"/>
    </a:custClr>
    <a:custClr name="Light Green">
      <a:srgbClr val="D4EC8E"/>
    </a:custClr>
    <a:custClr name="Green">
      <a:srgbClr val="8DE971"/>
    </a:custClr>
    <a:custClr name="Dark Green">
      <a:srgbClr val="07641D"/>
    </a:custClr>
    <a:custClr name="Blue Black">
      <a:srgbClr val="091F2C"/>
    </a:custClr>
    <a:custClr name="Pure Black">
      <a:srgbClr val="000000"/>
    </a:custClr>
    <a:custClr name="Brown Black">
      <a:srgbClr val="291817"/>
    </a:custClr>
  </a:custClrLst>
  <a:extLst>
    <a:ext uri="{05A4C25C-085E-4340-85A3-A5531E510DB2}">
      <thm15:themeFamily xmlns:thm15="http://schemas.microsoft.com/office/thememl/2012/main" name="ILT_Course_Trainer-Template_063023_Final" id="{53CE3B9D-47D1-490F-99CD-422B5AEB3016}" vid="{B2DBE1BE-CBAC-4342-9A93-0CBD83F7518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BDE773A1299804E91569D3D16AACA94" ma:contentTypeVersion="15" ma:contentTypeDescription="Create a new document." ma:contentTypeScope="" ma:versionID="d763bf1f0f2c3489e0637074190532ef">
  <xsd:schema xmlns:xsd="http://www.w3.org/2001/XMLSchema" xmlns:xs="http://www.w3.org/2001/XMLSchema" xmlns:p="http://schemas.microsoft.com/office/2006/metadata/properties" xmlns:ns2="b7e08225-f5ae-4c7c-bd22-1e56ee642ba0" xmlns:ns3="06ee93bc-6a1c-4a8e-a829-8015f2646855" targetNamespace="http://schemas.microsoft.com/office/2006/metadata/properties" ma:root="true" ma:fieldsID="bb7d26f7e880a67e091a3283a53541c0" ns2:_="" ns3:_="">
    <xsd:import namespace="b7e08225-f5ae-4c7c-bd22-1e56ee642ba0"/>
    <xsd:import namespace="06ee93bc-6a1c-4a8e-a829-8015f264685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LengthInSecond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7e08225-f5ae-4c7c-bd22-1e56ee642ba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feda2b84-7b9c-4109-bb73-211c9f8484d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22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6ee93bc-6a1c-4a8e-a829-8015f2646855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36613c62-4342-44f9-bec1-8257f067fb29}" ma:internalName="TaxCatchAll" ma:showField="CatchAllData" ma:web="06ee93bc-6a1c-4a8e-a829-8015f264685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9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b7e08225-f5ae-4c7c-bd22-1e56ee642ba0">
      <Terms xmlns="http://schemas.microsoft.com/office/infopath/2007/PartnerControls"/>
    </lcf76f155ced4ddcb4097134ff3c332f>
    <TaxCatchAll xmlns="06ee93bc-6a1c-4a8e-a829-8015f2646855" xsi:nil="true"/>
  </documentManagement>
</p:properties>
</file>

<file path=customXml/itemProps1.xml><?xml version="1.0" encoding="utf-8"?>
<ds:datastoreItem xmlns:ds="http://schemas.openxmlformats.org/officeDocument/2006/customXml" ds:itemID="{D6462439-6BC5-4051-AF50-23276946567C}"/>
</file>

<file path=customXml/itemProps2.xml><?xml version="1.0" encoding="utf-8"?>
<ds:datastoreItem xmlns:ds="http://schemas.openxmlformats.org/officeDocument/2006/customXml" ds:itemID="{7B62E1FE-384B-49C5-BE40-C4D9AFFA8AB2}"/>
</file>

<file path=customXml/itemProps3.xml><?xml version="1.0" encoding="utf-8"?>
<ds:datastoreItem xmlns:ds="http://schemas.openxmlformats.org/officeDocument/2006/customXml" ds:itemID="{2F3B9187-ECCD-40A8-B10B-47FE9CD77732}"/>
</file>

<file path=docMetadata/LabelInfo.xml><?xml version="1.0" encoding="utf-8"?>
<clbl:labelList xmlns:clbl="http://schemas.microsoft.com/office/2020/mipLabelMetadata">
  <clbl:label id="{6006a9c5-d130-408c-bc8e-3b5ecdb17aa0}" enabled="1" method="Standard" siteId="{8d4b558f-7b2e-40ba-ad1f-e04d79e6265a}" contentBits="2" removed="0"/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1199</Words>
  <Application>Microsoft Macintosh PowerPoint</Application>
  <PresentationFormat>Widescreen</PresentationFormat>
  <Paragraphs>191</Paragraphs>
  <Slides>26</Slides>
  <Notes>15</Notes>
  <HiddenSlides>2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4" baseType="lpstr">
      <vt:lpstr>Arial</vt:lpstr>
      <vt:lpstr>Calibri</vt:lpstr>
      <vt:lpstr>Segoe UI</vt:lpstr>
      <vt:lpstr>Segoe UI Light</vt:lpstr>
      <vt:lpstr>Segoe UI Semibold</vt:lpstr>
      <vt:lpstr>Segoe UI Semibold (Headings)</vt:lpstr>
      <vt:lpstr>Wingdings</vt:lpstr>
      <vt:lpstr>1_LIGHT MODE</vt:lpstr>
      <vt:lpstr>Mastering Azure Cloud - Your Path to Certification</vt:lpstr>
      <vt:lpstr>Learning path 01―outline</vt:lpstr>
      <vt:lpstr>World is going to the Cloud  </vt:lpstr>
      <vt:lpstr>Conti Ecom cc – Cloud </vt:lpstr>
      <vt:lpstr>Why Cloud?</vt:lpstr>
      <vt:lpstr>Before the Cloud</vt:lpstr>
      <vt:lpstr>You often ended up with this</vt:lpstr>
      <vt:lpstr>PowerPoint Presentation</vt:lpstr>
      <vt:lpstr>PowerPoint Presentation</vt:lpstr>
      <vt:lpstr>PowerPoint Presentation</vt:lpstr>
      <vt:lpstr>PowerPoint Presentation</vt:lpstr>
      <vt:lpstr>The Cloud</vt:lpstr>
      <vt:lpstr>Cloud Providers</vt:lpstr>
      <vt:lpstr>Cloud Service </vt:lpstr>
      <vt:lpstr>DataCenter</vt:lpstr>
      <vt:lpstr>Azure DataCenter Inside View</vt:lpstr>
      <vt:lpstr>Private cloud</vt:lpstr>
      <vt:lpstr>Public cloud</vt:lpstr>
      <vt:lpstr>Hybrid cloud</vt:lpstr>
      <vt:lpstr>Azure VS AWS</vt:lpstr>
      <vt:lpstr>Learning and Certification </vt:lpstr>
      <vt:lpstr>PowerPoint Presentation</vt:lpstr>
      <vt:lpstr>Upcoming </vt:lpstr>
      <vt:lpstr>Azure Sandbox environment </vt:lpstr>
      <vt:lpstr>PowerPoint Presentation</vt:lpstr>
      <vt:lpstr>Cloud Computing Services | Microsoft Azure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2023-10-03T15:02:57Z</dcterms:created>
  <dcterms:modified xsi:type="dcterms:W3CDTF">2024-08-16T01:18:05Z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lassificationContentMarkingFooterLocations">
    <vt:lpwstr>1_LIGHT MODE:49</vt:lpwstr>
  </property>
  <property fmtid="{D5CDD505-2E9C-101B-9397-08002B2CF9AE}" pid="3" name="ClassificationContentMarkingFooterText">
    <vt:lpwstr>Internal</vt:lpwstr>
  </property>
  <property fmtid="{D5CDD505-2E9C-101B-9397-08002B2CF9AE}" pid="4" name="ContentTypeId">
    <vt:lpwstr>0x010100BBDE773A1299804E91569D3D16AACA94</vt:lpwstr>
  </property>
</Properties>
</file>